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4946"/>
    <a:srgbClr val="8EC7A6"/>
    <a:srgbClr val="144B47"/>
    <a:srgbClr val="2742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79553" autoAdjust="0"/>
  </p:normalViewPr>
  <p:slideViewPr>
    <p:cSldViewPr snapToGrid="0">
      <p:cViewPr varScale="1">
        <p:scale>
          <a:sx n="79" d="100"/>
          <a:sy n="79" d="100"/>
        </p:scale>
        <p:origin x="54"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A7F06-68FE-45C8-B2CF-55CB90280C18}" type="datetimeFigureOut">
              <a:rPr lang="en-US" smtClean="0"/>
              <a:t>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4A68D-E2A9-4502-8037-260423A91166}" type="slidenum">
              <a:rPr lang="en-US" smtClean="0"/>
              <a:t>‹#›</a:t>
            </a:fld>
            <a:endParaRPr lang="en-US"/>
          </a:p>
        </p:txBody>
      </p:sp>
    </p:spTree>
    <p:extLst>
      <p:ext uri="{BB962C8B-B14F-4D97-AF65-F5344CB8AC3E}">
        <p14:creationId xmlns:p14="http://schemas.microsoft.com/office/powerpoint/2010/main" val="3501635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TPC 401(k)!  And congratulations on becoming eligible to participate in your company retirement plan.  Your participation in this plan will be one of the most important decisions of your lifetime.  Its a proven fact that a successful retirement account ensures a successful retirement lifestyle.   </a:t>
            </a:r>
          </a:p>
          <a:p>
            <a:r>
              <a:rPr lang="en-US" dirty="0"/>
              <a:t>Whether you’ve already participated in a 401(k) with a previous employer, or maybe you’re brand new to the concept -we will help you with anything you might need every step of the way.</a:t>
            </a:r>
          </a:p>
          <a:p>
            <a:r>
              <a:rPr lang="en-US" dirty="0"/>
              <a:t>This short presentation will walk you through the simple steps of enrolling online. I will also point out a few features and resources available to you as a participant in this account for future reference. You will have the ability to pause or go back should you need to during this presentation at any time.  I will also provide our direct contact information at the end in case you have any questions. </a:t>
            </a:r>
          </a:p>
          <a:p>
            <a:endParaRPr lang="en-US" dirty="0"/>
          </a:p>
          <a:p>
            <a:r>
              <a:rPr lang="en-US" b="1" dirty="0"/>
              <a:t>To start, you will want to go to our website.  WWW.my401kdata.com.</a:t>
            </a:r>
          </a:p>
          <a:p>
            <a:endParaRPr lang="en-US" dirty="0"/>
          </a:p>
          <a:p>
            <a:endParaRPr lang="en-US" dirty="0"/>
          </a:p>
        </p:txBody>
      </p:sp>
      <p:sp>
        <p:nvSpPr>
          <p:cNvPr id="4" name="Slide Number Placeholder 3"/>
          <p:cNvSpPr>
            <a:spLocks noGrp="1"/>
          </p:cNvSpPr>
          <p:nvPr>
            <p:ph type="sldNum" sz="quarter" idx="5"/>
          </p:nvPr>
        </p:nvSpPr>
        <p:spPr/>
        <p:txBody>
          <a:bodyPr/>
          <a:lstStyle/>
          <a:p>
            <a:fld id="{81D4A68D-E2A9-4502-8037-260423A91166}" type="slidenum">
              <a:rPr lang="en-US" smtClean="0"/>
              <a:t>1</a:t>
            </a:fld>
            <a:endParaRPr lang="en-US"/>
          </a:p>
        </p:txBody>
      </p:sp>
    </p:spTree>
    <p:extLst>
      <p:ext uri="{BB962C8B-B14F-4D97-AF65-F5344CB8AC3E}">
        <p14:creationId xmlns:p14="http://schemas.microsoft.com/office/powerpoint/2010/main" val="679215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enter the amount you’d like to contribute from each paycheck.  These options could vary depending on your plan’s specific parameters.  Most commonly, the deferral options are Pre-tax and Roth.  You can elect one or the other, or if you’d like, you can decide to go with both types.  </a:t>
            </a:r>
          </a:p>
          <a:p>
            <a:r>
              <a:rPr lang="en-US" b="1" dirty="0"/>
              <a:t>You can make your elections under the area designated as “Action</a:t>
            </a:r>
            <a:r>
              <a:rPr lang="en-US" dirty="0"/>
              <a:t>”.  </a:t>
            </a:r>
            <a:r>
              <a:rPr lang="en-US" b="1" dirty="0"/>
              <a:t>First, use the drop down menu to update the action to “Change”.  </a:t>
            </a:r>
            <a:r>
              <a:rPr lang="en-US" dirty="0"/>
              <a:t>IF your plan allows, you will need to indicate if you want to contribute a % or a $ amount.  </a:t>
            </a:r>
            <a:r>
              <a:rPr lang="en-US" b="1" dirty="0"/>
              <a:t>Next, you will enter in the amount you’d like taken from each paycheck.</a:t>
            </a:r>
            <a:r>
              <a:rPr lang="en-US" dirty="0"/>
              <a:t>  As you can see here in this example, the ppt elected to contribute 8% on a pre-tax basis.  </a:t>
            </a:r>
          </a:p>
          <a:p>
            <a:endParaRPr lang="en-US" dirty="0"/>
          </a:p>
          <a:p>
            <a:r>
              <a:rPr lang="en-US" dirty="0"/>
              <a:t>After you have made your elections, click the “Next” button.  </a:t>
            </a:r>
          </a:p>
          <a:p>
            <a:endParaRPr lang="en-US" dirty="0"/>
          </a:p>
        </p:txBody>
      </p:sp>
      <p:sp>
        <p:nvSpPr>
          <p:cNvPr id="4" name="Slide Number Placeholder 3"/>
          <p:cNvSpPr>
            <a:spLocks noGrp="1"/>
          </p:cNvSpPr>
          <p:nvPr>
            <p:ph type="sldNum" sz="quarter" idx="5"/>
          </p:nvPr>
        </p:nvSpPr>
        <p:spPr/>
        <p:txBody>
          <a:bodyPr/>
          <a:lstStyle/>
          <a:p>
            <a:fld id="{81D4A68D-E2A9-4502-8037-260423A91166}" type="slidenum">
              <a:rPr lang="en-US" smtClean="0"/>
              <a:t>10</a:t>
            </a:fld>
            <a:endParaRPr lang="en-US"/>
          </a:p>
        </p:txBody>
      </p:sp>
    </p:spTree>
    <p:extLst>
      <p:ext uri="{BB962C8B-B14F-4D97-AF65-F5344CB8AC3E}">
        <p14:creationId xmlns:p14="http://schemas.microsoft.com/office/powerpoint/2010/main" val="58081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now officially half way finished!  Now it’s time to elect the investments for your account.  The investments you see here are just for example purposes, so you could see a different list depending on the options within your plan.</a:t>
            </a:r>
          </a:p>
          <a:p>
            <a:r>
              <a:rPr lang="en-US" dirty="0"/>
              <a:t>The information regarding these options should have been provided along with your enrollment materials.  </a:t>
            </a:r>
            <a:r>
              <a:rPr lang="en-US" b="1" dirty="0"/>
              <a:t>Regardless of the investments you select, you will just want to make sure that your total is 100%.  AS you can see in this example, this participant elected 4 funds at 25% each totaling 100%. </a:t>
            </a:r>
          </a:p>
          <a:p>
            <a:r>
              <a:rPr lang="en-US" dirty="0"/>
              <a:t>Keep in mind that these investments can be changed at anytime here online or over the phone.  If you don’t make an election, any money deposited will invest in the moderate portfolio as a default.  </a:t>
            </a:r>
          </a:p>
          <a:p>
            <a:endParaRPr lang="en-US" dirty="0"/>
          </a:p>
          <a:p>
            <a:r>
              <a:rPr lang="en-US" dirty="0"/>
              <a:t>If you would like to discuss this section further in detail, please contact your plan financial advisor if applicable, or call one of our representatives at 1.888.505.4484.</a:t>
            </a:r>
          </a:p>
          <a:p>
            <a:endParaRPr lang="en-US" dirty="0"/>
          </a:p>
          <a:p>
            <a:r>
              <a:rPr lang="en-US" dirty="0"/>
              <a:t>After your total appears at 100%, click “next”.  </a:t>
            </a:r>
          </a:p>
        </p:txBody>
      </p:sp>
      <p:sp>
        <p:nvSpPr>
          <p:cNvPr id="4" name="Slide Number Placeholder 3"/>
          <p:cNvSpPr>
            <a:spLocks noGrp="1"/>
          </p:cNvSpPr>
          <p:nvPr>
            <p:ph type="sldNum" sz="quarter" idx="5"/>
          </p:nvPr>
        </p:nvSpPr>
        <p:spPr/>
        <p:txBody>
          <a:bodyPr/>
          <a:lstStyle/>
          <a:p>
            <a:fld id="{81D4A68D-E2A9-4502-8037-260423A91166}" type="slidenum">
              <a:rPr lang="en-US" smtClean="0"/>
              <a:t>11</a:t>
            </a:fld>
            <a:endParaRPr lang="en-US"/>
          </a:p>
        </p:txBody>
      </p:sp>
    </p:spTree>
    <p:extLst>
      <p:ext uri="{BB962C8B-B14F-4D97-AF65-F5344CB8AC3E}">
        <p14:creationId xmlns:p14="http://schemas.microsoft.com/office/powerpoint/2010/main" val="1723982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you’re at the final step of the enrollment process.  Here you will find a compilation of all of the information you submitted.  Take a moment to review each section for accuracy.  </a:t>
            </a:r>
            <a:r>
              <a:rPr lang="en-US" b="1" dirty="0"/>
              <a:t>If you should need to edit or make changes to any of the information listed, simply click on the “edit” button located on the right hand corner of each section and you will be taken directly to that area.  </a:t>
            </a:r>
          </a:p>
          <a:p>
            <a:endParaRPr lang="en-US" dirty="0"/>
          </a:p>
          <a:p>
            <a:r>
              <a:rPr lang="en-US" dirty="0"/>
              <a:t>If you find the information to be accurate, click on the “Submit” button on the lower right hand corner of the screen. </a:t>
            </a:r>
          </a:p>
        </p:txBody>
      </p:sp>
      <p:sp>
        <p:nvSpPr>
          <p:cNvPr id="4" name="Slide Number Placeholder 3"/>
          <p:cNvSpPr>
            <a:spLocks noGrp="1"/>
          </p:cNvSpPr>
          <p:nvPr>
            <p:ph type="sldNum" sz="quarter" idx="5"/>
          </p:nvPr>
        </p:nvSpPr>
        <p:spPr/>
        <p:txBody>
          <a:bodyPr/>
          <a:lstStyle/>
          <a:p>
            <a:fld id="{81D4A68D-E2A9-4502-8037-260423A91166}" type="slidenum">
              <a:rPr lang="en-US" smtClean="0"/>
              <a:t>12</a:t>
            </a:fld>
            <a:endParaRPr lang="en-US"/>
          </a:p>
        </p:txBody>
      </p:sp>
    </p:spTree>
    <p:extLst>
      <p:ext uri="{BB962C8B-B14F-4D97-AF65-F5344CB8AC3E}">
        <p14:creationId xmlns:p14="http://schemas.microsoft.com/office/powerpoint/2010/main" val="2415868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Your enrollment is complete.  When overall progress reaches 100%, you know that your enrollment was submitted successfully.  </a:t>
            </a:r>
          </a:p>
          <a:p>
            <a:endParaRPr lang="en-US" b="1" dirty="0"/>
          </a:p>
          <a:p>
            <a:r>
              <a:rPr lang="en-US" b="1" dirty="0"/>
              <a:t>Please note – processing of this information on the website will take place at 2:00pm central time each business day.  </a:t>
            </a:r>
            <a:r>
              <a:rPr lang="en-US" dirty="0"/>
              <a:t>If you entered an e mail address, you will receive a confirmation of your enrollment elections at that time.  Your information will not populate on the website until this time.  If you made your elections AFTER 2pm, you will receive your confirmation at 2pm the following business day and your information and elections will also be visible at that time.  </a:t>
            </a:r>
          </a:p>
        </p:txBody>
      </p:sp>
      <p:sp>
        <p:nvSpPr>
          <p:cNvPr id="4" name="Slide Number Placeholder 3"/>
          <p:cNvSpPr>
            <a:spLocks noGrp="1"/>
          </p:cNvSpPr>
          <p:nvPr>
            <p:ph type="sldNum" sz="quarter" idx="5"/>
          </p:nvPr>
        </p:nvSpPr>
        <p:spPr/>
        <p:txBody>
          <a:bodyPr/>
          <a:lstStyle/>
          <a:p>
            <a:fld id="{81D4A68D-E2A9-4502-8037-260423A91166}" type="slidenum">
              <a:rPr lang="en-US" smtClean="0"/>
              <a:t>13</a:t>
            </a:fld>
            <a:endParaRPr lang="en-US"/>
          </a:p>
        </p:txBody>
      </p:sp>
    </p:spTree>
    <p:extLst>
      <p:ext uri="{BB962C8B-B14F-4D97-AF65-F5344CB8AC3E}">
        <p14:creationId xmlns:p14="http://schemas.microsoft.com/office/powerpoint/2010/main" val="1603940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contact information if you’d like to reach out to discuss this process or if you should have questions at any time going forward.  The 800 number is toll free and rings directly to a live person. And this e mail address you see here is monitored daily to ensure a prompt response.  </a:t>
            </a:r>
          </a:p>
          <a:p>
            <a:endParaRPr lang="en-US" dirty="0"/>
          </a:p>
          <a:p>
            <a:r>
              <a:rPr lang="en-US" dirty="0"/>
              <a:t>We hope this information has been helpful.  Please remember to make use of all of our participant resources on our website including retirement savings calculators, informative newsletters, and forms.  We look forward to working with you in the future! </a:t>
            </a:r>
          </a:p>
        </p:txBody>
      </p:sp>
      <p:sp>
        <p:nvSpPr>
          <p:cNvPr id="4" name="Slide Number Placeholder 3"/>
          <p:cNvSpPr>
            <a:spLocks noGrp="1"/>
          </p:cNvSpPr>
          <p:nvPr>
            <p:ph type="sldNum" sz="quarter" idx="5"/>
          </p:nvPr>
        </p:nvSpPr>
        <p:spPr/>
        <p:txBody>
          <a:bodyPr/>
          <a:lstStyle/>
          <a:p>
            <a:fld id="{81D4A68D-E2A9-4502-8037-260423A91166}" type="slidenum">
              <a:rPr lang="en-US" smtClean="0"/>
              <a:t>14</a:t>
            </a:fld>
            <a:endParaRPr lang="en-US"/>
          </a:p>
        </p:txBody>
      </p:sp>
    </p:spTree>
    <p:extLst>
      <p:ext uri="{BB962C8B-B14F-4D97-AF65-F5344CB8AC3E}">
        <p14:creationId xmlns:p14="http://schemas.microsoft.com/office/powerpoint/2010/main" val="179550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get started.  You can listen to these steps at your own pace- and as mentioned previously, you have the ability to pause or rewind at any time.  </a:t>
            </a:r>
          </a:p>
          <a:p>
            <a:r>
              <a:rPr lang="en-US" dirty="0"/>
              <a:t>The first step is getting to our website…which looks like this.  </a:t>
            </a:r>
            <a:r>
              <a:rPr lang="en-US" b="1" dirty="0"/>
              <a:t>Make sure you’re at the correct web </a:t>
            </a:r>
            <a:r>
              <a:rPr lang="en-US" b="1" dirty="0" err="1"/>
              <a:t>address..which</a:t>
            </a:r>
            <a:r>
              <a:rPr lang="en-US" b="1" dirty="0"/>
              <a:t> is www.my401kdata.com</a:t>
            </a:r>
            <a:r>
              <a:rPr lang="en-US" dirty="0"/>
              <a:t>.  You might want to bookmark this page so it will be a bit easier to get to in the future. </a:t>
            </a:r>
          </a:p>
          <a:p>
            <a:r>
              <a:rPr lang="en-US" dirty="0"/>
              <a:t>You’ll notice that there are different portals for Participants, Plan Sponsors, Financial Advisors, and there are also 401(k) calculators which we will talk about later.  But for now, you’re going to want to click on </a:t>
            </a:r>
            <a:r>
              <a:rPr lang="en-US" b="1" dirty="0"/>
              <a:t>Plan Participants.  </a:t>
            </a:r>
          </a:p>
        </p:txBody>
      </p:sp>
      <p:sp>
        <p:nvSpPr>
          <p:cNvPr id="4" name="Slide Number Placeholder 3"/>
          <p:cNvSpPr>
            <a:spLocks noGrp="1"/>
          </p:cNvSpPr>
          <p:nvPr>
            <p:ph type="sldNum" sz="quarter" idx="5"/>
          </p:nvPr>
        </p:nvSpPr>
        <p:spPr/>
        <p:txBody>
          <a:bodyPr/>
          <a:lstStyle/>
          <a:p>
            <a:fld id="{81D4A68D-E2A9-4502-8037-260423A91166}" type="slidenum">
              <a:rPr lang="en-US" smtClean="0"/>
              <a:t>2</a:t>
            </a:fld>
            <a:endParaRPr lang="en-US"/>
          </a:p>
        </p:txBody>
      </p:sp>
    </p:spTree>
    <p:extLst>
      <p:ext uri="{BB962C8B-B14F-4D97-AF65-F5344CB8AC3E}">
        <p14:creationId xmlns:p14="http://schemas.microsoft.com/office/powerpoint/2010/main" val="123218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clicking on “Plan Participants” you will be taken to the page you see here.  </a:t>
            </a:r>
            <a:r>
              <a:rPr lang="en-US" b="1" dirty="0"/>
              <a:t>You will notice a side menu bar in dark green</a:t>
            </a:r>
            <a:r>
              <a:rPr lang="en-US" dirty="0"/>
              <a:t>.  AS you can see, you will have the option to login to your account, and you will also have the option to check out the latest news and resources available. </a:t>
            </a:r>
            <a:r>
              <a:rPr lang="en-US" dirty="0" err="1"/>
              <a:t>Youll</a:t>
            </a:r>
            <a:r>
              <a:rPr lang="en-US" dirty="0"/>
              <a:t> also find some of our general forms, Frequently asked questions, and 401(k) calculators, which you can use to help you decide how much you need to save, whether to consider </a:t>
            </a:r>
            <a:r>
              <a:rPr lang="en-US" dirty="0" err="1"/>
              <a:t>roth</a:t>
            </a:r>
            <a:r>
              <a:rPr lang="en-US" dirty="0"/>
              <a:t> or pre tax contributions, and so on.  We hope you will take </a:t>
            </a:r>
            <a:r>
              <a:rPr lang="en-US" dirty="0" err="1"/>
              <a:t>advantave</a:t>
            </a:r>
            <a:r>
              <a:rPr lang="en-US" dirty="0"/>
              <a:t> of all of these resources as we have created them specifically for you the participant to help you achieve your goals. </a:t>
            </a:r>
          </a:p>
          <a:p>
            <a:r>
              <a:rPr lang="en-US" dirty="0"/>
              <a:t>When you’re ready to login to begin the enrollment process, </a:t>
            </a:r>
            <a:r>
              <a:rPr lang="en-US" b="1" dirty="0"/>
              <a:t>simply click on “</a:t>
            </a:r>
            <a:r>
              <a:rPr lang="en-US" b="1" dirty="0" err="1"/>
              <a:t>Partiicpant</a:t>
            </a:r>
            <a:r>
              <a:rPr lang="en-US" b="1" dirty="0"/>
              <a:t> Login” from the menu.</a:t>
            </a:r>
          </a:p>
        </p:txBody>
      </p:sp>
      <p:sp>
        <p:nvSpPr>
          <p:cNvPr id="4" name="Slide Number Placeholder 3"/>
          <p:cNvSpPr>
            <a:spLocks noGrp="1"/>
          </p:cNvSpPr>
          <p:nvPr>
            <p:ph type="sldNum" sz="quarter" idx="5"/>
          </p:nvPr>
        </p:nvSpPr>
        <p:spPr/>
        <p:txBody>
          <a:bodyPr/>
          <a:lstStyle/>
          <a:p>
            <a:fld id="{81D4A68D-E2A9-4502-8037-260423A91166}" type="slidenum">
              <a:rPr lang="en-US" smtClean="0"/>
              <a:t>3</a:t>
            </a:fld>
            <a:endParaRPr lang="en-US"/>
          </a:p>
        </p:txBody>
      </p:sp>
    </p:spTree>
    <p:extLst>
      <p:ext uri="{BB962C8B-B14F-4D97-AF65-F5344CB8AC3E}">
        <p14:creationId xmlns:p14="http://schemas.microsoft.com/office/powerpoint/2010/main" val="333934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clicking on “Participant </a:t>
            </a:r>
            <a:r>
              <a:rPr lang="en-US" dirty="0" err="1"/>
              <a:t>Login”from</a:t>
            </a:r>
            <a:r>
              <a:rPr lang="en-US" dirty="0"/>
              <a:t> the menu, you will see the screen shown  here.  If it’s your first time logging in, you will use the 9 numbers of your social security number for the USER IDA and the last four numbers of your social security number for the password.  After entering this information simply click on the “log in” button.  </a:t>
            </a:r>
          </a:p>
          <a:p>
            <a:r>
              <a:rPr lang="en-US" dirty="0"/>
              <a:t>A few additional things to mention…Make sure you’re just entering the numbers…no spaces or dashes.  </a:t>
            </a:r>
          </a:p>
          <a:p>
            <a:r>
              <a:rPr lang="en-US" dirty="0"/>
              <a:t>This will be the only time you will need to use your social security information, as it’s simply so the system can recognize who you are. </a:t>
            </a:r>
          </a:p>
          <a:p>
            <a:r>
              <a:rPr lang="en-US" dirty="0"/>
              <a:t>If after a few attempts you’re not able to login, please call us directly at 888.505.4484</a:t>
            </a:r>
          </a:p>
        </p:txBody>
      </p:sp>
      <p:sp>
        <p:nvSpPr>
          <p:cNvPr id="4" name="Slide Number Placeholder 3"/>
          <p:cNvSpPr>
            <a:spLocks noGrp="1"/>
          </p:cNvSpPr>
          <p:nvPr>
            <p:ph type="sldNum" sz="quarter" idx="5"/>
          </p:nvPr>
        </p:nvSpPr>
        <p:spPr/>
        <p:txBody>
          <a:bodyPr/>
          <a:lstStyle/>
          <a:p>
            <a:fld id="{81D4A68D-E2A9-4502-8037-260423A91166}" type="slidenum">
              <a:rPr lang="en-US" smtClean="0"/>
              <a:t>4</a:t>
            </a:fld>
            <a:endParaRPr lang="en-US"/>
          </a:p>
        </p:txBody>
      </p:sp>
    </p:spTree>
    <p:extLst>
      <p:ext uri="{BB962C8B-B14F-4D97-AF65-F5344CB8AC3E}">
        <p14:creationId xmlns:p14="http://schemas.microsoft.com/office/powerpoint/2010/main" val="764655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screen you will see upon entering the enrollment process is the one you see here.  </a:t>
            </a:r>
            <a:r>
              <a:rPr lang="en-US" b="1" dirty="0"/>
              <a:t>You will notice throughout entire enrollment process that you can track your progress at the top of the screen. </a:t>
            </a:r>
            <a:r>
              <a:rPr lang="en-US" dirty="0"/>
              <a:t>When you get to 100%, you know that the process is complete.    Some of your information will be pre populated such as your name and address.  Take a second to review that these are accurate.  Next, you will want to enter in your phone number if there isn’t one already entered.  </a:t>
            </a:r>
          </a:p>
        </p:txBody>
      </p:sp>
      <p:sp>
        <p:nvSpPr>
          <p:cNvPr id="4" name="Slide Number Placeholder 3"/>
          <p:cNvSpPr>
            <a:spLocks noGrp="1"/>
          </p:cNvSpPr>
          <p:nvPr>
            <p:ph type="sldNum" sz="quarter" idx="5"/>
          </p:nvPr>
        </p:nvSpPr>
        <p:spPr/>
        <p:txBody>
          <a:bodyPr/>
          <a:lstStyle/>
          <a:p>
            <a:fld id="{81D4A68D-E2A9-4502-8037-260423A91166}" type="slidenum">
              <a:rPr lang="en-US" smtClean="0"/>
              <a:t>5</a:t>
            </a:fld>
            <a:endParaRPr lang="en-US"/>
          </a:p>
        </p:txBody>
      </p:sp>
    </p:spTree>
    <p:extLst>
      <p:ext uri="{BB962C8B-B14F-4D97-AF65-F5344CB8AC3E}">
        <p14:creationId xmlns:p14="http://schemas.microsoft.com/office/powerpoint/2010/main" val="362977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will be to enter e mail information. You will have the option to enter up to 2 e mail addresses, which can be updated or changed at any time.  After entering this information, select which e mail you’d like us to send notifications to if applicable. </a:t>
            </a:r>
          </a:p>
          <a:p>
            <a:r>
              <a:rPr lang="en-US" dirty="0"/>
              <a:t>Next you will decide if you’d like to receive your statements electronically via e mail, or if you’d rather receive a paper copy.</a:t>
            </a:r>
          </a:p>
          <a:p>
            <a:r>
              <a:rPr lang="en-US" dirty="0"/>
              <a:t>If you do NOT have an e mail address or do not wish to use one,  please check the box that says “I do not have an e mail address.”  You do have the option to update this information at any time in the future.</a:t>
            </a:r>
          </a:p>
        </p:txBody>
      </p:sp>
      <p:sp>
        <p:nvSpPr>
          <p:cNvPr id="4" name="Slide Number Placeholder 3"/>
          <p:cNvSpPr>
            <a:spLocks noGrp="1"/>
          </p:cNvSpPr>
          <p:nvPr>
            <p:ph type="sldNum" sz="quarter" idx="5"/>
          </p:nvPr>
        </p:nvSpPr>
        <p:spPr/>
        <p:txBody>
          <a:bodyPr/>
          <a:lstStyle/>
          <a:p>
            <a:fld id="{81D4A68D-E2A9-4502-8037-260423A91166}" type="slidenum">
              <a:rPr lang="en-US" smtClean="0"/>
              <a:t>6</a:t>
            </a:fld>
            <a:endParaRPr lang="en-US"/>
          </a:p>
        </p:txBody>
      </p:sp>
    </p:spTree>
    <p:extLst>
      <p:ext uri="{BB962C8B-B14F-4D97-AF65-F5344CB8AC3E}">
        <p14:creationId xmlns:p14="http://schemas.microsoft.com/office/powerpoint/2010/main" val="2537760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will establish your user ID and password.  Make sure that both are at least 8 characters in length, and are alpha numeric/that is…containing at least both one letter and number. Be sure not to use any symbols or dashes.  Just letters and numbers.  Be sure to write this down, as this will be what you will use to access your account online going forward. </a:t>
            </a:r>
          </a:p>
        </p:txBody>
      </p:sp>
      <p:sp>
        <p:nvSpPr>
          <p:cNvPr id="4" name="Slide Number Placeholder 3"/>
          <p:cNvSpPr>
            <a:spLocks noGrp="1"/>
          </p:cNvSpPr>
          <p:nvPr>
            <p:ph type="sldNum" sz="quarter" idx="5"/>
          </p:nvPr>
        </p:nvSpPr>
        <p:spPr/>
        <p:txBody>
          <a:bodyPr/>
          <a:lstStyle/>
          <a:p>
            <a:fld id="{81D4A68D-E2A9-4502-8037-260423A91166}" type="slidenum">
              <a:rPr lang="en-US" smtClean="0"/>
              <a:t>7</a:t>
            </a:fld>
            <a:endParaRPr lang="en-US"/>
          </a:p>
        </p:txBody>
      </p:sp>
    </p:spTree>
    <p:extLst>
      <p:ext uri="{BB962C8B-B14F-4D97-AF65-F5344CB8AC3E}">
        <p14:creationId xmlns:p14="http://schemas.microsoft.com/office/powerpoint/2010/main" val="884480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step on this enrollment screen is to establish your special security questions.  These will be used to verify security in the event that you inquire on your account or need to reset your password for any reason.  Be sure to select a question that only you know the answer to, and that you know you won’t forget.  </a:t>
            </a:r>
          </a:p>
          <a:p>
            <a:r>
              <a:rPr lang="en-US" b="1" dirty="0"/>
              <a:t>After you have established this information, you will click on the “Next” button.  </a:t>
            </a:r>
          </a:p>
          <a:p>
            <a:endParaRPr lang="en-US" b="1" dirty="0"/>
          </a:p>
          <a:p>
            <a:endParaRPr lang="en-US" dirty="0"/>
          </a:p>
        </p:txBody>
      </p:sp>
      <p:sp>
        <p:nvSpPr>
          <p:cNvPr id="4" name="Slide Number Placeholder 3"/>
          <p:cNvSpPr>
            <a:spLocks noGrp="1"/>
          </p:cNvSpPr>
          <p:nvPr>
            <p:ph type="sldNum" sz="quarter" idx="5"/>
          </p:nvPr>
        </p:nvSpPr>
        <p:spPr/>
        <p:txBody>
          <a:bodyPr/>
          <a:lstStyle/>
          <a:p>
            <a:fld id="{81D4A68D-E2A9-4502-8037-260423A91166}" type="slidenum">
              <a:rPr lang="en-US" smtClean="0"/>
              <a:t>8</a:t>
            </a:fld>
            <a:endParaRPr lang="en-US"/>
          </a:p>
        </p:txBody>
      </p:sp>
    </p:spTree>
    <p:extLst>
      <p:ext uri="{BB962C8B-B14F-4D97-AF65-F5344CB8AC3E}">
        <p14:creationId xmlns:p14="http://schemas.microsoft.com/office/powerpoint/2010/main" val="168915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 as you will notice, you are about 33% through the process.</a:t>
            </a:r>
            <a:r>
              <a:rPr lang="en-US" dirty="0"/>
              <a:t>  Next you will want to input the information about your beneficiaries.  </a:t>
            </a:r>
            <a:r>
              <a:rPr lang="en-US" b="1" dirty="0"/>
              <a:t>You will notice that “primary” is the beneficiary type that populates for you</a:t>
            </a:r>
            <a:r>
              <a:rPr lang="en-US" dirty="0"/>
              <a:t>.  Whomever you list as primary beneficiary is going be first in line to inherit this account should something happen to you.   </a:t>
            </a:r>
            <a:r>
              <a:rPr lang="en-US" b="1" dirty="0"/>
              <a:t>You can designate as many primary beneficiaries as you would like by clicking the “add” button after entering the information.</a:t>
            </a:r>
            <a:r>
              <a:rPr lang="en-US" dirty="0"/>
              <a:t> It’s important to point out, however that if you’re legally married </a:t>
            </a:r>
            <a:r>
              <a:rPr lang="en-US" dirty="0" err="1"/>
              <a:t>and.if</a:t>
            </a:r>
            <a:r>
              <a:rPr lang="en-US" dirty="0"/>
              <a:t> your spouse is not your</a:t>
            </a:r>
            <a:r>
              <a:rPr lang="en-US" b="1" dirty="0"/>
              <a:t> only </a:t>
            </a:r>
            <a:r>
              <a:rPr lang="en-US" dirty="0"/>
              <a:t>primary, he or she will need to sign a “spousal consent form” in order for this to be valid.  This form was included in your enrollment kit, and can also be found on our website within that green menu of options and </a:t>
            </a:r>
            <a:r>
              <a:rPr lang="en-US" dirty="0" err="1"/>
              <a:t>respources</a:t>
            </a:r>
            <a:r>
              <a:rPr lang="en-US" dirty="0"/>
              <a:t> I showed you on the first slide. under “participant forms”</a:t>
            </a:r>
          </a:p>
          <a:p>
            <a:r>
              <a:rPr lang="en-US" dirty="0"/>
              <a:t>The second beneficiary type available is “contingent”. </a:t>
            </a:r>
            <a:r>
              <a:rPr lang="en-US" b="1" dirty="0"/>
              <a:t>You can change the beneficiary type using the drop down menu here </a:t>
            </a:r>
            <a:r>
              <a:rPr lang="en-US" dirty="0"/>
              <a:t>(animation….pause)  Anyone listed as a contingent will receive the money at the percentage you elect should your primary </a:t>
            </a:r>
            <a:r>
              <a:rPr lang="en-US" dirty="0" err="1"/>
              <a:t>beneficary</a:t>
            </a:r>
            <a:r>
              <a:rPr lang="en-US" dirty="0"/>
              <a:t> pass away first.  An example of a typical election would be to designate a spouse as primary beneficiary 100%, and children as equal contingents.  </a:t>
            </a:r>
          </a:p>
          <a:p>
            <a:endParaRPr lang="en-US" dirty="0"/>
          </a:p>
          <a:p>
            <a:r>
              <a:rPr lang="en-US" b="1" dirty="0"/>
              <a:t>If you should have specific questions regarding these elections, please contact us.  You can change or update this information at any time online or over the phone.  </a:t>
            </a:r>
          </a:p>
          <a:p>
            <a:endParaRPr lang="en-US" dirty="0"/>
          </a:p>
          <a:p>
            <a:r>
              <a:rPr lang="en-US" dirty="0"/>
              <a:t>After all of your beneficiaries have been listed, click on the “Next” button. </a:t>
            </a:r>
          </a:p>
        </p:txBody>
      </p:sp>
      <p:sp>
        <p:nvSpPr>
          <p:cNvPr id="4" name="Slide Number Placeholder 3"/>
          <p:cNvSpPr>
            <a:spLocks noGrp="1"/>
          </p:cNvSpPr>
          <p:nvPr>
            <p:ph type="sldNum" sz="quarter" idx="5"/>
          </p:nvPr>
        </p:nvSpPr>
        <p:spPr/>
        <p:txBody>
          <a:bodyPr/>
          <a:lstStyle/>
          <a:p>
            <a:fld id="{81D4A68D-E2A9-4502-8037-260423A91166}" type="slidenum">
              <a:rPr lang="en-US" smtClean="0"/>
              <a:t>9</a:t>
            </a:fld>
            <a:endParaRPr lang="en-US"/>
          </a:p>
        </p:txBody>
      </p:sp>
    </p:spTree>
    <p:extLst>
      <p:ext uri="{BB962C8B-B14F-4D97-AF65-F5344CB8AC3E}">
        <p14:creationId xmlns:p14="http://schemas.microsoft.com/office/powerpoint/2010/main" val="1844635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E7E29-F186-4872-87F4-4975A9C08A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D6D683-C2C3-41CF-9605-3BEB216C04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96FFE-4444-4D71-9329-1B64EFF24401}"/>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5" name="Footer Placeholder 4">
            <a:extLst>
              <a:ext uri="{FF2B5EF4-FFF2-40B4-BE49-F238E27FC236}">
                <a16:creationId xmlns:a16="http://schemas.microsoft.com/office/drawing/2014/main" id="{B4C2AFE2-F2AA-42F5-87AD-A3F732577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0582C-6CB9-4EDF-9879-3FE8C7445E29}"/>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3959101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8B09-0A20-4952-AA88-B1309AED0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518476-FFB7-42D6-A7DB-26B2F48F01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52F92-091A-4023-B02E-2704EC93610B}"/>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5" name="Footer Placeholder 4">
            <a:extLst>
              <a:ext uri="{FF2B5EF4-FFF2-40B4-BE49-F238E27FC236}">
                <a16:creationId xmlns:a16="http://schemas.microsoft.com/office/drawing/2014/main" id="{7DC4D66C-089F-44D4-B2B3-7C39108A8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18468-7B05-4F40-ADB0-5DB1101CA789}"/>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4252470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9B32A6-B97F-4CBF-B00B-4862800CEF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4188B-9D38-4D41-B9E3-2DB5D5FF20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9A4B1-9A21-4C96-A7AB-DFBADF6C7918}"/>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5" name="Footer Placeholder 4">
            <a:extLst>
              <a:ext uri="{FF2B5EF4-FFF2-40B4-BE49-F238E27FC236}">
                <a16:creationId xmlns:a16="http://schemas.microsoft.com/office/drawing/2014/main" id="{21F35394-CEBB-4BBC-AF13-F5B9F4F77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0E002-0241-450A-9F29-ACA5BF698F3F}"/>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1504740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8CCBF-649A-4528-91C9-16810C161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9AD949-61E4-464D-B16C-5EFEABD1F0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A0B0B-E5FE-4AD5-983B-A5713E7B55A3}"/>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5" name="Footer Placeholder 4">
            <a:extLst>
              <a:ext uri="{FF2B5EF4-FFF2-40B4-BE49-F238E27FC236}">
                <a16:creationId xmlns:a16="http://schemas.microsoft.com/office/drawing/2014/main" id="{1348EC7E-3745-433A-A136-FCFC3E911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9B6B9-D0C1-4B22-B649-73E95AD31A97}"/>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114093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703C-4D28-44C7-9B9D-7FDF066498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FA3F5A-F8FB-401A-A5FC-6274DE2C80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2FFB17-3B51-4FA0-8B43-2361DB746D9D}"/>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5" name="Footer Placeholder 4">
            <a:extLst>
              <a:ext uri="{FF2B5EF4-FFF2-40B4-BE49-F238E27FC236}">
                <a16:creationId xmlns:a16="http://schemas.microsoft.com/office/drawing/2014/main" id="{234A93DB-1B07-4083-BD30-0749D5BB0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8412C-4C11-4235-A96E-06DD4E418747}"/>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3486171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2DED-8EFE-46A3-94B8-A30805FB5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8D0686-CDAB-4BA9-AD63-C7594023AA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686733-E3C8-4BAE-9C3C-C60F56456E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94261B-BB66-4EF7-ACA8-D0E3354FC118}"/>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6" name="Footer Placeholder 5">
            <a:extLst>
              <a:ext uri="{FF2B5EF4-FFF2-40B4-BE49-F238E27FC236}">
                <a16:creationId xmlns:a16="http://schemas.microsoft.com/office/drawing/2014/main" id="{81B9A9A1-E734-49B2-95DF-91E679EE2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BE999-2303-4F4B-BC3A-044926FF4AFA}"/>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445784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9929-A9D5-4F02-A20F-ECE0EEB97E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ACFC40-8347-404F-A9E4-70A1836D61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D33133-BAA7-4E87-8516-527A0F6CD06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8D8A0B-D9DC-4BCF-ABBF-FA38FDE62B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E9270D0-3876-491A-A8E9-86CB76541A1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2AA34D-88E9-4238-A354-7007DA458A74}"/>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8" name="Footer Placeholder 7">
            <a:extLst>
              <a:ext uri="{FF2B5EF4-FFF2-40B4-BE49-F238E27FC236}">
                <a16:creationId xmlns:a16="http://schemas.microsoft.com/office/drawing/2014/main" id="{DC10F58D-AD28-4E3F-9AEC-F4A126AB45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42D844-BBDE-4547-8A7C-EF0D71E96711}"/>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4274620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BCD8-3435-480E-A0A5-40004D3BFC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515F4E-A076-4DAC-982C-05268B225345}"/>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4" name="Footer Placeholder 3">
            <a:extLst>
              <a:ext uri="{FF2B5EF4-FFF2-40B4-BE49-F238E27FC236}">
                <a16:creationId xmlns:a16="http://schemas.microsoft.com/office/drawing/2014/main" id="{16C68400-5446-4372-851E-33846E36C0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F6C25E-035F-4029-AD32-2E97F25C65B2}"/>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260923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26DE84-9121-4411-8457-78EC911D2CD5}"/>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3" name="Footer Placeholder 2">
            <a:extLst>
              <a:ext uri="{FF2B5EF4-FFF2-40B4-BE49-F238E27FC236}">
                <a16:creationId xmlns:a16="http://schemas.microsoft.com/office/drawing/2014/main" id="{4030117B-4F56-427C-B7EA-B8045D0960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FEA7E6-000A-430D-B91C-0E77AF8715B6}"/>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96488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9B64D-5773-4663-B183-26853B17CB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F4C722-2949-4CFD-8402-9092B94494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2348FF-2F7B-4E8B-BCC3-62E475CE5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5C7251-EB42-4382-AE2D-512C3A422F28}"/>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6" name="Footer Placeholder 5">
            <a:extLst>
              <a:ext uri="{FF2B5EF4-FFF2-40B4-BE49-F238E27FC236}">
                <a16:creationId xmlns:a16="http://schemas.microsoft.com/office/drawing/2014/main" id="{76ECA59B-628E-4DAE-AF4A-C17FBF351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1901D9-8A4E-4BA8-B383-8BA5839F0B48}"/>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1840045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0237-49E6-4FFA-B73F-3F331EEAEE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2CF4CD-C66A-4625-B83E-CDB960B0E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024EF-A5C7-47B0-9283-F5D4CD2AF0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227555-0E67-4354-9353-505981C22731}"/>
              </a:ext>
            </a:extLst>
          </p:cNvPr>
          <p:cNvSpPr>
            <a:spLocks noGrp="1"/>
          </p:cNvSpPr>
          <p:nvPr>
            <p:ph type="dt" sz="half" idx="10"/>
          </p:nvPr>
        </p:nvSpPr>
        <p:spPr/>
        <p:txBody>
          <a:bodyPr/>
          <a:lstStyle/>
          <a:p>
            <a:fld id="{7B95C2B5-B1CB-4E7B-B264-CDA818EBC898}" type="datetimeFigureOut">
              <a:rPr lang="en-US" smtClean="0"/>
              <a:t>2/4/2019</a:t>
            </a:fld>
            <a:endParaRPr lang="en-US"/>
          </a:p>
        </p:txBody>
      </p:sp>
      <p:sp>
        <p:nvSpPr>
          <p:cNvPr id="6" name="Footer Placeholder 5">
            <a:extLst>
              <a:ext uri="{FF2B5EF4-FFF2-40B4-BE49-F238E27FC236}">
                <a16:creationId xmlns:a16="http://schemas.microsoft.com/office/drawing/2014/main" id="{28725B1C-0262-4C07-AAFF-91B6D4FDC6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9F3AD9-9375-43C8-ADAF-E246AFCC08D3}"/>
              </a:ext>
            </a:extLst>
          </p:cNvPr>
          <p:cNvSpPr>
            <a:spLocks noGrp="1"/>
          </p:cNvSpPr>
          <p:nvPr>
            <p:ph type="sldNum" sz="quarter" idx="12"/>
          </p:nvPr>
        </p:nvSpPr>
        <p:spPr/>
        <p:txBody>
          <a:bodyPr/>
          <a:lstStyle/>
          <a:p>
            <a:fld id="{D61165B1-2926-45A0-8EAE-F9AEED518B5A}" type="slidenum">
              <a:rPr lang="en-US" smtClean="0"/>
              <a:t>‹#›</a:t>
            </a:fld>
            <a:endParaRPr lang="en-US"/>
          </a:p>
        </p:txBody>
      </p:sp>
    </p:spTree>
    <p:extLst>
      <p:ext uri="{BB962C8B-B14F-4D97-AF65-F5344CB8AC3E}">
        <p14:creationId xmlns:p14="http://schemas.microsoft.com/office/powerpoint/2010/main" val="3300622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46893B-A8D3-47BA-A162-68244F810F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03C734-0A7D-4752-B3BA-277B1A3D9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88D23-8EA0-490F-86F6-4A59CED091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5C2B5-B1CB-4E7B-B264-CDA818EBC898}" type="datetimeFigureOut">
              <a:rPr lang="en-US" smtClean="0"/>
              <a:t>2/4/2019</a:t>
            </a:fld>
            <a:endParaRPr lang="en-US"/>
          </a:p>
        </p:txBody>
      </p:sp>
      <p:sp>
        <p:nvSpPr>
          <p:cNvPr id="5" name="Footer Placeholder 4">
            <a:extLst>
              <a:ext uri="{FF2B5EF4-FFF2-40B4-BE49-F238E27FC236}">
                <a16:creationId xmlns:a16="http://schemas.microsoft.com/office/drawing/2014/main" id="{5FE229D1-B19A-4664-B313-E30014BF46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A748C2-F2A5-4984-80D0-E98DE7AFED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165B1-2926-45A0-8EAE-F9AEED518B5A}" type="slidenum">
              <a:rPr lang="en-US" smtClean="0"/>
              <a:t>‹#›</a:t>
            </a:fld>
            <a:endParaRPr lang="en-US"/>
          </a:p>
        </p:txBody>
      </p:sp>
    </p:spTree>
    <p:extLst>
      <p:ext uri="{BB962C8B-B14F-4D97-AF65-F5344CB8AC3E}">
        <p14:creationId xmlns:p14="http://schemas.microsoft.com/office/powerpoint/2010/main" val="4029627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mailto:401k@payrollcompany.biz"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1.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bowl of food&#10;&#10;Description automatically generated">
            <a:extLst>
              <a:ext uri="{FF2B5EF4-FFF2-40B4-BE49-F238E27FC236}">
                <a16:creationId xmlns:a16="http://schemas.microsoft.com/office/drawing/2014/main" id="{9DED57EA-0644-2A40-8506-16DABB36F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5712"/>
            <a:ext cx="12192000" cy="8097672"/>
          </a:xfrm>
          <a:prstGeom prst="rect">
            <a:avLst/>
          </a:prstGeom>
        </p:spPr>
      </p:pic>
      <p:sp>
        <p:nvSpPr>
          <p:cNvPr id="2" name="Title 1">
            <a:extLst>
              <a:ext uri="{FF2B5EF4-FFF2-40B4-BE49-F238E27FC236}">
                <a16:creationId xmlns:a16="http://schemas.microsoft.com/office/drawing/2014/main" id="{CDC77BD7-8BA7-41AE-BC9A-AF34817E542D}"/>
              </a:ext>
            </a:extLst>
          </p:cNvPr>
          <p:cNvSpPr>
            <a:spLocks noGrp="1"/>
          </p:cNvSpPr>
          <p:nvPr>
            <p:ph type="ctrTitle"/>
          </p:nvPr>
        </p:nvSpPr>
        <p:spPr>
          <a:solidFill>
            <a:srgbClr val="224946">
              <a:alpha val="56863"/>
            </a:srgbClr>
          </a:solidFill>
        </p:spPr>
        <p:txBody>
          <a:bodyPr>
            <a:normAutofit/>
          </a:bodyPr>
          <a:lstStyle/>
          <a:p>
            <a:r>
              <a:rPr lang="en-US" sz="4000" b="1" dirty="0">
                <a:solidFill>
                  <a:schemeClr val="bg1"/>
                </a:solidFill>
              </a:rPr>
              <a:t>Online Enrollment Demo</a:t>
            </a:r>
          </a:p>
        </p:txBody>
      </p:sp>
      <p:sp>
        <p:nvSpPr>
          <p:cNvPr id="3" name="Subtitle 2">
            <a:extLst>
              <a:ext uri="{FF2B5EF4-FFF2-40B4-BE49-F238E27FC236}">
                <a16:creationId xmlns:a16="http://schemas.microsoft.com/office/drawing/2014/main" id="{C65A8DD7-21AF-4E3A-A975-37654EF3DDCD}"/>
              </a:ext>
            </a:extLst>
          </p:cNvPr>
          <p:cNvSpPr>
            <a:spLocks noGrp="1"/>
          </p:cNvSpPr>
          <p:nvPr>
            <p:ph type="subTitle" idx="1"/>
          </p:nvPr>
        </p:nvSpPr>
        <p:spPr>
          <a:solidFill>
            <a:srgbClr val="224946"/>
          </a:solidFill>
        </p:spPr>
        <p:txBody>
          <a:bodyPr/>
          <a:lstStyle/>
          <a:p>
            <a:r>
              <a:rPr lang="en-US" sz="4000" dirty="0">
                <a:solidFill>
                  <a:prstClr val="white"/>
                </a:solidFill>
                <a:latin typeface="Calibri Light" panose="020F0302020204030204"/>
                <a:ea typeface="+mj-ea"/>
                <a:cs typeface="+mj-cs"/>
              </a:rPr>
              <a:t>www.my401kdata.com</a:t>
            </a:r>
            <a:endParaRPr lang="en-US" dirty="0"/>
          </a:p>
        </p:txBody>
      </p:sp>
      <p:pic>
        <p:nvPicPr>
          <p:cNvPr id="11" name="Picture 10">
            <a:extLst>
              <a:ext uri="{FF2B5EF4-FFF2-40B4-BE49-F238E27FC236}">
                <a16:creationId xmlns:a16="http://schemas.microsoft.com/office/drawing/2014/main" id="{BB65C27C-8AE1-4F44-B4FA-DA353929A7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7898" y="343427"/>
            <a:ext cx="2196202" cy="1252961"/>
          </a:xfrm>
          <a:prstGeom prst="rect">
            <a:avLst/>
          </a:prstGeom>
        </p:spPr>
      </p:pic>
      <p:pic>
        <p:nvPicPr>
          <p:cNvPr id="4" name="Recorded Sound">
            <a:hlinkClick r:id="" action="ppaction://media"/>
            <a:extLst>
              <a:ext uri="{FF2B5EF4-FFF2-40B4-BE49-F238E27FC236}">
                <a16:creationId xmlns:a16="http://schemas.microsoft.com/office/drawing/2014/main" id="{B1BF487F-9913-4D5A-B57A-A05E34B228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8231461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49000"/>
                                  </p:stCondLst>
                                  <p:childTnLst>
                                    <p:animClr clrSpc="rgb" dir="cw">
                                      <p:cBhvr override="childStyle">
                                        <p:cTn id="6" dur="2000" fill="hold"/>
                                        <p:tgtEl>
                                          <p:spTgt spid="3">
                                            <p:txEl>
                                              <p:pRg st="0" end="0"/>
                                            </p:txEl>
                                          </p:spTgt>
                                        </p:tgtEl>
                                        <p:attrNameLst>
                                          <p:attrName>style.color</p:attrName>
                                        </p:attrNameLst>
                                      </p:cBhvr>
                                      <p:to>
                                        <a:srgbClr val="FFFF00"/>
                                      </p:to>
                                    </p:animClr>
                                  </p:childTnLst>
                                </p:cTn>
                              </p:par>
                              <p:par>
                                <p:cTn id="7" presetID="1" presetClass="mediacall" presetSubtype="0" fill="hold" nodeType="withEffect">
                                  <p:stCondLst>
                                    <p:cond delay="0"/>
                                  </p:stCondLst>
                                  <p:childTnLst>
                                    <p:cmd type="call" cmd="playFrom(0.0)">
                                      <p:cBhvr>
                                        <p:cTn id="8" dur="60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53AC1629-9713-4460-923B-EAE1468F60B5}"/>
              </a:ext>
            </a:extLst>
          </p:cNvPr>
          <p:cNvPicPr>
            <a:picLocks noGrp="1" noChangeAspect="1"/>
          </p:cNvPicPr>
          <p:nvPr>
            <p:ph idx="1"/>
          </p:nvPr>
        </p:nvPicPr>
        <p:blipFill>
          <a:blip r:embed="rId5"/>
          <a:stretch>
            <a:fillRect/>
          </a:stretch>
        </p:blipFill>
        <p:spPr>
          <a:xfrm>
            <a:off x="1803043" y="1234186"/>
            <a:ext cx="7765960" cy="5383369"/>
          </a:xfrm>
          <a:prstGeom prst="rect">
            <a:avLst/>
          </a:prstGeom>
        </p:spPr>
      </p:pic>
      <p:sp>
        <p:nvSpPr>
          <p:cNvPr id="13" name="Oval 12">
            <a:extLst>
              <a:ext uri="{FF2B5EF4-FFF2-40B4-BE49-F238E27FC236}">
                <a16:creationId xmlns:a16="http://schemas.microsoft.com/office/drawing/2014/main" id="{21FA08C5-0F0E-4572-B3CB-A1C728BA1323}"/>
              </a:ext>
            </a:extLst>
          </p:cNvPr>
          <p:cNvSpPr/>
          <p:nvPr/>
        </p:nvSpPr>
        <p:spPr>
          <a:xfrm>
            <a:off x="1700011" y="4943302"/>
            <a:ext cx="798490" cy="502276"/>
          </a:xfrm>
          <a:prstGeom prst="ellipse">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09240B08-7474-4E46-B57A-7B256019D551}"/>
              </a:ext>
            </a:extLst>
          </p:cNvPr>
          <p:cNvCxnSpPr/>
          <p:nvPr/>
        </p:nvCxnSpPr>
        <p:spPr>
          <a:xfrm flipH="1">
            <a:off x="3683358" y="4608451"/>
            <a:ext cx="1043188" cy="83712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A0E9714-F6F5-4683-95DA-0ABD2B37C03A}"/>
              </a:ext>
            </a:extLst>
          </p:cNvPr>
          <p:cNvCxnSpPr/>
          <p:nvPr/>
        </p:nvCxnSpPr>
        <p:spPr>
          <a:xfrm flipH="1">
            <a:off x="8126569" y="4608451"/>
            <a:ext cx="824248" cy="95303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941A70E-8D85-5B4E-B512-531147F6F75A}"/>
              </a:ext>
            </a:extLst>
          </p:cNvPr>
          <p:cNvSpPr/>
          <p:nvPr/>
        </p:nvSpPr>
        <p:spPr>
          <a:xfrm>
            <a:off x="0" y="-18324"/>
            <a:ext cx="12427527" cy="1319224"/>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812775-0380-E241-BC98-524B39F501CE}"/>
              </a:ext>
            </a:extLst>
          </p:cNvPr>
          <p:cNvSpPr/>
          <p:nvPr/>
        </p:nvSpPr>
        <p:spPr>
          <a:xfrm>
            <a:off x="-46494" y="1300900"/>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54E5913-A30E-594B-9C45-A572FC4F429B}"/>
              </a:ext>
            </a:extLst>
          </p:cNvPr>
          <p:cNvSpPr txBox="1"/>
          <p:nvPr/>
        </p:nvSpPr>
        <p:spPr>
          <a:xfrm>
            <a:off x="782650" y="562018"/>
            <a:ext cx="10890976" cy="584775"/>
          </a:xfrm>
          <a:prstGeom prst="rect">
            <a:avLst/>
          </a:prstGeom>
          <a:noFill/>
        </p:spPr>
        <p:txBody>
          <a:bodyPr wrap="square" rtlCol="0">
            <a:spAutoFit/>
          </a:bodyPr>
          <a:lstStyle/>
          <a:p>
            <a:r>
              <a:rPr lang="en-US" sz="3200" b="1" dirty="0">
                <a:solidFill>
                  <a:srgbClr val="8EC7A6"/>
                </a:solidFill>
                <a:latin typeface="Gotham Bold" pitchFamily="2" charset="0"/>
                <a:cs typeface="Gotham Bold" pitchFamily="2" charset="0"/>
              </a:rPr>
              <a:t>Enrollment Steps – </a:t>
            </a:r>
            <a:r>
              <a:rPr lang="en-US" sz="3200" b="1" dirty="0">
                <a:solidFill>
                  <a:schemeClr val="bg1"/>
                </a:solidFill>
                <a:latin typeface="Gotham Bold" pitchFamily="2" charset="0"/>
                <a:cs typeface="Gotham Bold" pitchFamily="2" charset="0"/>
              </a:rPr>
              <a:t>Choose a Contribution Amount</a:t>
            </a:r>
          </a:p>
        </p:txBody>
      </p:sp>
      <p:pic>
        <p:nvPicPr>
          <p:cNvPr id="6" name="Picture 5" descr="A sunset over a sandy beach next to the ocean&#10;&#10;Description automatically generated">
            <a:extLst>
              <a:ext uri="{FF2B5EF4-FFF2-40B4-BE49-F238E27FC236}">
                <a16:creationId xmlns:a16="http://schemas.microsoft.com/office/drawing/2014/main" id="{E1488F6C-4181-994B-BBC8-5D3BDC8281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7415" y="-154984"/>
            <a:ext cx="2650366" cy="1546047"/>
          </a:xfrm>
          <a:prstGeom prst="rect">
            <a:avLst/>
          </a:prstGeom>
        </p:spPr>
      </p:pic>
      <p:pic>
        <p:nvPicPr>
          <p:cNvPr id="2" name="Recorded Sound">
            <a:hlinkClick r:id="" action="ppaction://media"/>
            <a:extLst>
              <a:ext uri="{FF2B5EF4-FFF2-40B4-BE49-F238E27FC236}">
                <a16:creationId xmlns:a16="http://schemas.microsoft.com/office/drawing/2014/main" id="{8C69448C-AC57-40EE-81AC-A0B3269741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9547690"/>
      </p:ext>
    </p:extLst>
  </p:cSld>
  <p:clrMapOvr>
    <a:masterClrMapping/>
  </p:clrMapOvr>
  <mc:AlternateContent xmlns:mc="http://schemas.openxmlformats.org/markup-compatibility/2006" xmlns:p14="http://schemas.microsoft.com/office/powerpoint/2010/main">
    <mc:Choice Requires="p14">
      <p:transition spd="slow" p14:dur="2000" advTm="52000"/>
    </mc:Choice>
    <mc:Fallback xmlns="">
      <p:transition spd="slow" advTm="5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2" fill="hold"/>
                                        <p:tgtEl>
                                          <p:spTgt spid="2"/>
                                        </p:tgtEl>
                                      </p:cBhvr>
                                    </p:cmd>
                                  </p:childTnLst>
                                </p:cTn>
                              </p:par>
                              <p:par>
                                <p:cTn id="7" presetID="21" presetClass="entr" presetSubtype="1" fill="hold" grpId="0" nodeType="withEffect">
                                  <p:stCondLst>
                                    <p:cond delay="21000"/>
                                  </p:stCondLst>
                                  <p:childTnLst>
                                    <p:set>
                                      <p:cBhvr>
                                        <p:cTn id="8" dur="1" fill="hold">
                                          <p:stCondLst>
                                            <p:cond delay="0"/>
                                          </p:stCondLst>
                                        </p:cTn>
                                        <p:tgtEl>
                                          <p:spTgt spid="13"/>
                                        </p:tgtEl>
                                        <p:attrNameLst>
                                          <p:attrName>style.visibility</p:attrName>
                                        </p:attrNameLst>
                                      </p:cBhvr>
                                      <p:to>
                                        <p:strVal val="visible"/>
                                      </p:to>
                                    </p:set>
                                    <p:animEffect transition="in" filter="wheel(1)">
                                      <p:cBhvr>
                                        <p:cTn id="9" dur="2000"/>
                                        <p:tgtEl>
                                          <p:spTgt spid="13"/>
                                        </p:tgtEl>
                                      </p:cBhvr>
                                    </p:animEffect>
                                  </p:childTnLst>
                                </p:cTn>
                              </p:par>
                            </p:childTnLst>
                          </p:cTn>
                        </p:par>
                        <p:par>
                          <p:cTn id="10" fill="hold">
                            <p:stCondLst>
                              <p:cond delay="23000"/>
                            </p:stCondLst>
                            <p:childTnLst>
                              <p:par>
                                <p:cTn id="11" presetID="22" presetClass="entr" presetSubtype="4" fill="hold" nodeType="afterEffect">
                                  <p:stCondLst>
                                    <p:cond delay="400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par>
                          <p:cTn id="14" fill="hold">
                            <p:stCondLst>
                              <p:cond delay="27500"/>
                            </p:stCondLst>
                            <p:childTnLst>
                              <p:par>
                                <p:cTn id="15" presetID="22" presetClass="entr" presetSubtype="4" fill="hold" nodeType="afterEffect">
                                  <p:stCondLst>
                                    <p:cond delay="1700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8AB4A5-5D0F-4E3A-8A39-86BCE5BBF377}"/>
              </a:ext>
            </a:extLst>
          </p:cNvPr>
          <p:cNvPicPr>
            <a:picLocks noGrp="1" noChangeAspect="1"/>
          </p:cNvPicPr>
          <p:nvPr>
            <p:ph sz="half" idx="1"/>
          </p:nvPr>
        </p:nvPicPr>
        <p:blipFill>
          <a:blip r:embed="rId5"/>
          <a:stretch>
            <a:fillRect/>
          </a:stretch>
        </p:blipFill>
        <p:spPr>
          <a:xfrm>
            <a:off x="72926" y="2044264"/>
            <a:ext cx="5591806" cy="3378341"/>
          </a:xfrm>
          <a:prstGeom prst="rect">
            <a:avLst/>
          </a:prstGeom>
        </p:spPr>
      </p:pic>
      <p:pic>
        <p:nvPicPr>
          <p:cNvPr id="10" name="Content Placeholder 9">
            <a:extLst>
              <a:ext uri="{FF2B5EF4-FFF2-40B4-BE49-F238E27FC236}">
                <a16:creationId xmlns:a16="http://schemas.microsoft.com/office/drawing/2014/main" id="{EA321125-8C9A-43B8-B979-FC22AB5D1B41}"/>
              </a:ext>
            </a:extLst>
          </p:cNvPr>
          <p:cNvPicPr>
            <a:picLocks noGrp="1" noChangeAspect="1"/>
          </p:cNvPicPr>
          <p:nvPr>
            <p:ph sz="half" idx="2"/>
          </p:nvPr>
        </p:nvPicPr>
        <p:blipFill>
          <a:blip r:embed="rId6"/>
          <a:stretch>
            <a:fillRect/>
          </a:stretch>
        </p:blipFill>
        <p:spPr>
          <a:xfrm>
            <a:off x="5664732" y="2036612"/>
            <a:ext cx="6371324" cy="4821388"/>
          </a:xfrm>
          <a:prstGeom prst="rect">
            <a:avLst/>
          </a:prstGeom>
        </p:spPr>
      </p:pic>
      <p:sp>
        <p:nvSpPr>
          <p:cNvPr id="7" name="Rectangle 6">
            <a:extLst>
              <a:ext uri="{FF2B5EF4-FFF2-40B4-BE49-F238E27FC236}">
                <a16:creationId xmlns:a16="http://schemas.microsoft.com/office/drawing/2014/main" id="{4C9DEEA1-0D5E-2D42-9374-CD3C03B69DC4}"/>
              </a:ext>
            </a:extLst>
          </p:cNvPr>
          <p:cNvSpPr/>
          <p:nvPr/>
        </p:nvSpPr>
        <p:spPr>
          <a:xfrm>
            <a:off x="0" y="-18324"/>
            <a:ext cx="12427527" cy="1319224"/>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E01E67-03C4-DF4F-AA7A-6969A0DFD74E}"/>
              </a:ext>
            </a:extLst>
          </p:cNvPr>
          <p:cNvSpPr/>
          <p:nvPr/>
        </p:nvSpPr>
        <p:spPr>
          <a:xfrm>
            <a:off x="-46494" y="1300900"/>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DF0D15-DCDB-2D4E-91E6-15DD61539007}"/>
              </a:ext>
            </a:extLst>
          </p:cNvPr>
          <p:cNvSpPr txBox="1"/>
          <p:nvPr/>
        </p:nvSpPr>
        <p:spPr>
          <a:xfrm>
            <a:off x="782650" y="562018"/>
            <a:ext cx="10890976" cy="584775"/>
          </a:xfrm>
          <a:prstGeom prst="rect">
            <a:avLst/>
          </a:prstGeom>
          <a:noFill/>
        </p:spPr>
        <p:txBody>
          <a:bodyPr wrap="square" rtlCol="0">
            <a:spAutoFit/>
          </a:bodyPr>
          <a:lstStyle/>
          <a:p>
            <a:r>
              <a:rPr lang="en-US" sz="3200" b="1" dirty="0">
                <a:solidFill>
                  <a:srgbClr val="8EC7A6"/>
                </a:solidFill>
                <a:latin typeface="Gotham Bold" pitchFamily="2" charset="0"/>
                <a:cs typeface="Gotham Bold" pitchFamily="2" charset="0"/>
              </a:rPr>
              <a:t>Enrollment Steps – </a:t>
            </a:r>
            <a:r>
              <a:rPr lang="en-US" sz="3200" b="1" dirty="0">
                <a:solidFill>
                  <a:schemeClr val="bg1"/>
                </a:solidFill>
                <a:latin typeface="Gotham Bold" pitchFamily="2" charset="0"/>
                <a:cs typeface="Gotham Bold" pitchFamily="2" charset="0"/>
              </a:rPr>
              <a:t>Select Your Funds</a:t>
            </a:r>
          </a:p>
        </p:txBody>
      </p:sp>
      <p:sp>
        <p:nvSpPr>
          <p:cNvPr id="2" name="Oval 1">
            <a:extLst>
              <a:ext uri="{FF2B5EF4-FFF2-40B4-BE49-F238E27FC236}">
                <a16:creationId xmlns:a16="http://schemas.microsoft.com/office/drawing/2014/main" id="{A586D37A-682B-44BC-898C-B27354B7BEAE}"/>
              </a:ext>
            </a:extLst>
          </p:cNvPr>
          <p:cNvSpPr/>
          <p:nvPr/>
        </p:nvSpPr>
        <p:spPr>
          <a:xfrm>
            <a:off x="11256538" y="5191340"/>
            <a:ext cx="99568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Recorded Sound">
            <a:hlinkClick r:id="" action="ppaction://media"/>
            <a:extLst>
              <a:ext uri="{FF2B5EF4-FFF2-40B4-BE49-F238E27FC236}">
                <a16:creationId xmlns:a16="http://schemas.microsoft.com/office/drawing/2014/main" id="{FD2E62C5-25D8-4D8C-94E9-C731C5A572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5" name="Oval 4">
            <a:extLst>
              <a:ext uri="{FF2B5EF4-FFF2-40B4-BE49-F238E27FC236}">
                <a16:creationId xmlns:a16="http://schemas.microsoft.com/office/drawing/2014/main" id="{EE03AFBE-A6DE-4A45-BA75-2D3F7679588A}"/>
              </a:ext>
            </a:extLst>
          </p:cNvPr>
          <p:cNvSpPr/>
          <p:nvPr/>
        </p:nvSpPr>
        <p:spPr>
          <a:xfrm>
            <a:off x="11419452" y="3189608"/>
            <a:ext cx="669851" cy="250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EE9179-62F2-48A3-ABD8-BC9A12D6E877}"/>
              </a:ext>
            </a:extLst>
          </p:cNvPr>
          <p:cNvSpPr/>
          <p:nvPr/>
        </p:nvSpPr>
        <p:spPr>
          <a:xfrm>
            <a:off x="11419452" y="2612720"/>
            <a:ext cx="669851" cy="250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1CC07A8-2654-41E1-B616-6BC40A6F04B3}"/>
              </a:ext>
            </a:extLst>
          </p:cNvPr>
          <p:cNvSpPr/>
          <p:nvPr/>
        </p:nvSpPr>
        <p:spPr>
          <a:xfrm>
            <a:off x="11392828" y="3628853"/>
            <a:ext cx="669851" cy="250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638FD66-4CA8-4E87-9AF6-663CADA4E30A}"/>
              </a:ext>
            </a:extLst>
          </p:cNvPr>
          <p:cNvPicPr>
            <a:picLocks noChangeAspect="1"/>
          </p:cNvPicPr>
          <p:nvPr/>
        </p:nvPicPr>
        <p:blipFill>
          <a:blip r:embed="rId8"/>
          <a:stretch>
            <a:fillRect/>
          </a:stretch>
        </p:blipFill>
        <p:spPr>
          <a:xfrm>
            <a:off x="11405275" y="4020894"/>
            <a:ext cx="676715" cy="262151"/>
          </a:xfrm>
          <a:prstGeom prst="rect">
            <a:avLst/>
          </a:prstGeom>
        </p:spPr>
      </p:pic>
    </p:spTree>
    <p:extLst>
      <p:ext uri="{BB962C8B-B14F-4D97-AF65-F5344CB8AC3E}">
        <p14:creationId xmlns:p14="http://schemas.microsoft.com/office/powerpoint/2010/main" val="827576640"/>
      </p:ext>
    </p:extLst>
  </p:cSld>
  <p:clrMapOvr>
    <a:masterClrMapping/>
  </p:clrMapOvr>
  <mc:AlternateContent xmlns:mc="http://schemas.openxmlformats.org/markup-compatibility/2006" xmlns:p14="http://schemas.microsoft.com/office/powerpoint/2010/main">
    <mc:Choice Requires="p14">
      <p:transition spd="slow" p14:dur="2000" advTm="65000"/>
    </mc:Choice>
    <mc:Fallback xmlns="">
      <p:transition spd="slow" advTm="6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41" fill="hold"/>
                                        <p:tgtEl>
                                          <p:spTgt spid="3"/>
                                        </p:tgtEl>
                                      </p:cBhvr>
                                    </p:cmd>
                                  </p:childTnLst>
                                </p:cTn>
                              </p:par>
                              <p:par>
                                <p:cTn id="7" presetID="2" presetClass="entr" presetSubtype="4" fill="hold" grpId="0" nodeType="withEffect">
                                  <p:stCondLst>
                                    <p:cond delay="2800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ppt_x"/>
                                          </p:val>
                                        </p:tav>
                                        <p:tav tm="100000">
                                          <p:val>
                                            <p:strVal val="#ppt_x"/>
                                          </p:val>
                                        </p:tav>
                                      </p:tavLst>
                                    </p:anim>
                                    <p:anim calcmode="lin" valueType="num">
                                      <p:cBhvr additive="base">
                                        <p:cTn id="10" dur="500" fill="hold"/>
                                        <p:tgtEl>
                                          <p:spTgt spid="11"/>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80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28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8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2" grpId="0" animBg="1"/>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0C766DC-56FE-4CEC-8628-8C2D31579527}"/>
              </a:ext>
            </a:extLst>
          </p:cNvPr>
          <p:cNvPicPr>
            <a:picLocks noGrp="1" noChangeAspect="1"/>
          </p:cNvPicPr>
          <p:nvPr>
            <p:ph sz="half" idx="1"/>
          </p:nvPr>
        </p:nvPicPr>
        <p:blipFill>
          <a:blip r:embed="rId5"/>
          <a:stretch>
            <a:fillRect/>
          </a:stretch>
        </p:blipFill>
        <p:spPr>
          <a:xfrm>
            <a:off x="355814" y="2013808"/>
            <a:ext cx="6400800" cy="4547423"/>
          </a:xfrm>
          <a:prstGeom prst="rect">
            <a:avLst/>
          </a:prstGeom>
        </p:spPr>
      </p:pic>
      <p:pic>
        <p:nvPicPr>
          <p:cNvPr id="13" name="Content Placeholder 12">
            <a:extLst>
              <a:ext uri="{FF2B5EF4-FFF2-40B4-BE49-F238E27FC236}">
                <a16:creationId xmlns:a16="http://schemas.microsoft.com/office/drawing/2014/main" id="{F9192F66-D339-48E1-A19A-1D27DA9957A5}"/>
              </a:ext>
            </a:extLst>
          </p:cNvPr>
          <p:cNvPicPr>
            <a:picLocks noGrp="1" noChangeAspect="1"/>
          </p:cNvPicPr>
          <p:nvPr>
            <p:ph sz="half" idx="2"/>
          </p:nvPr>
        </p:nvPicPr>
        <p:blipFill>
          <a:blip r:embed="rId6"/>
          <a:stretch>
            <a:fillRect/>
          </a:stretch>
        </p:blipFill>
        <p:spPr>
          <a:xfrm>
            <a:off x="6756615" y="2025119"/>
            <a:ext cx="6088988" cy="4472446"/>
          </a:xfrm>
          <a:prstGeom prst="rect">
            <a:avLst/>
          </a:prstGeom>
        </p:spPr>
      </p:pic>
      <p:sp>
        <p:nvSpPr>
          <p:cNvPr id="6" name="Rectangle 5">
            <a:extLst>
              <a:ext uri="{FF2B5EF4-FFF2-40B4-BE49-F238E27FC236}">
                <a16:creationId xmlns:a16="http://schemas.microsoft.com/office/drawing/2014/main" id="{7953F754-A3A6-C146-B50F-80664E6F17A5}"/>
              </a:ext>
            </a:extLst>
          </p:cNvPr>
          <p:cNvSpPr/>
          <p:nvPr/>
        </p:nvSpPr>
        <p:spPr>
          <a:xfrm>
            <a:off x="0" y="0"/>
            <a:ext cx="12427527" cy="1319224"/>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EA8473-F8F2-AF47-A291-D6331C36304A}"/>
              </a:ext>
            </a:extLst>
          </p:cNvPr>
          <p:cNvSpPr/>
          <p:nvPr/>
        </p:nvSpPr>
        <p:spPr>
          <a:xfrm>
            <a:off x="-46494" y="1300900"/>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EDEBA5-9E5D-904B-9E3C-74DCA261B299}"/>
              </a:ext>
            </a:extLst>
          </p:cNvPr>
          <p:cNvSpPr txBox="1"/>
          <p:nvPr/>
        </p:nvSpPr>
        <p:spPr>
          <a:xfrm>
            <a:off x="782650" y="562018"/>
            <a:ext cx="10890976" cy="584775"/>
          </a:xfrm>
          <a:prstGeom prst="rect">
            <a:avLst/>
          </a:prstGeom>
          <a:noFill/>
        </p:spPr>
        <p:txBody>
          <a:bodyPr wrap="square" rtlCol="0">
            <a:spAutoFit/>
          </a:bodyPr>
          <a:lstStyle/>
          <a:p>
            <a:r>
              <a:rPr lang="en-US" sz="3200" b="1" dirty="0">
                <a:solidFill>
                  <a:srgbClr val="8EC7A6"/>
                </a:solidFill>
                <a:latin typeface="Gotham Bold" pitchFamily="2" charset="0"/>
                <a:cs typeface="Gotham Bold" pitchFamily="2" charset="0"/>
              </a:rPr>
              <a:t>Enrollment Steps – </a:t>
            </a:r>
            <a:r>
              <a:rPr lang="en-US" sz="3200" b="1" dirty="0">
                <a:solidFill>
                  <a:schemeClr val="bg1"/>
                </a:solidFill>
                <a:latin typeface="Gotham Bold" pitchFamily="2" charset="0"/>
                <a:cs typeface="Gotham Bold" pitchFamily="2" charset="0"/>
              </a:rPr>
              <a:t>Review Your Info</a:t>
            </a:r>
          </a:p>
        </p:txBody>
      </p:sp>
      <p:pic>
        <p:nvPicPr>
          <p:cNvPr id="9" name="Picture 8" descr="A desk with a computer sitting on a table&#10;&#10;Description automatically generated">
            <a:extLst>
              <a:ext uri="{FF2B5EF4-FFF2-40B4-BE49-F238E27FC236}">
                <a16:creationId xmlns:a16="http://schemas.microsoft.com/office/drawing/2014/main" id="{31C26C48-4752-3B4D-A9D8-DF74B9DF7A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9244" y="-284146"/>
            <a:ext cx="2871789" cy="1675210"/>
          </a:xfrm>
          <a:prstGeom prst="rect">
            <a:avLst/>
          </a:prstGeom>
        </p:spPr>
      </p:pic>
      <p:sp>
        <p:nvSpPr>
          <p:cNvPr id="3" name="Oval 2">
            <a:extLst>
              <a:ext uri="{FF2B5EF4-FFF2-40B4-BE49-F238E27FC236}">
                <a16:creationId xmlns:a16="http://schemas.microsoft.com/office/drawing/2014/main" id="{4B0DECED-99E6-42E7-8808-09A11D4221E2}"/>
              </a:ext>
            </a:extLst>
          </p:cNvPr>
          <p:cNvSpPr/>
          <p:nvPr/>
        </p:nvSpPr>
        <p:spPr>
          <a:xfrm>
            <a:off x="5445760" y="3677920"/>
            <a:ext cx="574041" cy="609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 name="Arrow: Down 3">
            <a:extLst>
              <a:ext uri="{FF2B5EF4-FFF2-40B4-BE49-F238E27FC236}">
                <a16:creationId xmlns:a16="http://schemas.microsoft.com/office/drawing/2014/main" id="{86424FDF-A520-452A-BE29-9DE1F9F14FD6}"/>
              </a:ext>
            </a:extLst>
          </p:cNvPr>
          <p:cNvSpPr/>
          <p:nvPr/>
        </p:nvSpPr>
        <p:spPr>
          <a:xfrm>
            <a:off x="11511066" y="5009485"/>
            <a:ext cx="325120" cy="1016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692F2867-8DC7-47C3-9752-681794216B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19929" y="2875280"/>
            <a:ext cx="609600" cy="609600"/>
          </a:xfrm>
          <a:prstGeom prst="rect">
            <a:avLst/>
          </a:prstGeom>
        </p:spPr>
      </p:pic>
    </p:spTree>
    <p:extLst>
      <p:ext uri="{BB962C8B-B14F-4D97-AF65-F5344CB8AC3E}">
        <p14:creationId xmlns:p14="http://schemas.microsoft.com/office/powerpoint/2010/main" val="3415021914"/>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49" fill="hold"/>
                                        <p:tgtEl>
                                          <p:spTgt spid="2"/>
                                        </p:tgtEl>
                                      </p:cBhvr>
                                    </p:cmd>
                                  </p:childTnLst>
                                </p:cTn>
                              </p:par>
                              <p:par>
                                <p:cTn id="7" presetID="6" presetClass="entr" presetSubtype="16" fill="hold" grpId="0" nodeType="withEffect">
                                  <p:stCondLst>
                                    <p:cond delay="14000"/>
                                  </p:stCondLst>
                                  <p:childTnLst>
                                    <p:set>
                                      <p:cBhvr>
                                        <p:cTn id="8" dur="1" fill="hold">
                                          <p:stCondLst>
                                            <p:cond delay="0"/>
                                          </p:stCondLst>
                                        </p:cTn>
                                        <p:tgtEl>
                                          <p:spTgt spid="3"/>
                                        </p:tgtEl>
                                        <p:attrNameLst>
                                          <p:attrName>style.visibility</p:attrName>
                                        </p:attrNameLst>
                                      </p:cBhvr>
                                      <p:to>
                                        <p:strVal val="visible"/>
                                      </p:to>
                                    </p:set>
                                    <p:animEffect transition="in" filter="circle(in)">
                                      <p:cBhvr>
                                        <p:cTn id="9" dur="2000"/>
                                        <p:tgtEl>
                                          <p:spTgt spid="3"/>
                                        </p:tgtEl>
                                      </p:cBhvr>
                                    </p:animEffect>
                                  </p:childTnLst>
                                </p:cTn>
                              </p:par>
                              <p:par>
                                <p:cTn id="10" presetID="22" presetClass="entr" presetSubtype="4" fill="hold" grpId="0" nodeType="withEffect">
                                  <p:stCondLst>
                                    <p:cond delay="2600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C4998CC-1E3E-49FD-A541-F5608B05597A}"/>
              </a:ext>
            </a:extLst>
          </p:cNvPr>
          <p:cNvPicPr>
            <a:picLocks noGrp="1" noChangeAspect="1"/>
          </p:cNvPicPr>
          <p:nvPr>
            <p:ph sz="half" idx="1"/>
          </p:nvPr>
        </p:nvPicPr>
        <p:blipFill>
          <a:blip r:embed="rId5"/>
          <a:stretch>
            <a:fillRect/>
          </a:stretch>
        </p:blipFill>
        <p:spPr>
          <a:xfrm>
            <a:off x="5481320" y="2045918"/>
            <a:ext cx="6609080" cy="3951524"/>
          </a:xfrm>
          <a:prstGeom prst="rect">
            <a:avLst/>
          </a:prstGeom>
        </p:spPr>
      </p:pic>
      <p:sp>
        <p:nvSpPr>
          <p:cNvPr id="2" name="Title 1">
            <a:extLst>
              <a:ext uri="{FF2B5EF4-FFF2-40B4-BE49-F238E27FC236}">
                <a16:creationId xmlns:a16="http://schemas.microsoft.com/office/drawing/2014/main" id="{33F358AE-238C-4A05-85A0-8C15235C18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1A9CAD-FD5E-4CB3-946B-212831C645D0}"/>
              </a:ext>
            </a:extLst>
          </p:cNvPr>
          <p:cNvSpPr>
            <a:spLocks noGrp="1"/>
          </p:cNvSpPr>
          <p:nvPr>
            <p:ph sz="half" idx="2"/>
          </p:nvPr>
        </p:nvSpPr>
        <p:spPr>
          <a:xfrm>
            <a:off x="401320" y="2344458"/>
            <a:ext cx="5181600" cy="3951524"/>
          </a:xfrm>
        </p:spPr>
        <p:txBody>
          <a:bodyPr/>
          <a:lstStyle/>
          <a:p>
            <a:r>
              <a:rPr lang="en-US" dirty="0"/>
              <a:t>Processing takes place at 2:00 </a:t>
            </a:r>
            <a:r>
              <a:rPr lang="en-US" dirty="0" err="1"/>
              <a:t>cst</a:t>
            </a:r>
            <a:r>
              <a:rPr lang="en-US" dirty="0"/>
              <a:t> every business day</a:t>
            </a:r>
          </a:p>
          <a:p>
            <a:r>
              <a:rPr lang="en-US" dirty="0"/>
              <a:t>Email confirmation will be sent at this time</a:t>
            </a:r>
          </a:p>
          <a:p>
            <a:r>
              <a:rPr lang="en-US" dirty="0"/>
              <a:t>Elections made </a:t>
            </a:r>
            <a:r>
              <a:rPr lang="en-US" i="1" dirty="0"/>
              <a:t>after</a:t>
            </a:r>
            <a:r>
              <a:rPr lang="en-US" dirty="0"/>
              <a:t> 2pm, confirmation sent at 2pm next business day</a:t>
            </a:r>
          </a:p>
        </p:txBody>
      </p:sp>
      <p:sp>
        <p:nvSpPr>
          <p:cNvPr id="4" name="Rectangle 3">
            <a:extLst>
              <a:ext uri="{FF2B5EF4-FFF2-40B4-BE49-F238E27FC236}">
                <a16:creationId xmlns:a16="http://schemas.microsoft.com/office/drawing/2014/main" id="{929E03B3-AAF8-DF44-9ABA-094EA4919A23}"/>
              </a:ext>
            </a:extLst>
          </p:cNvPr>
          <p:cNvSpPr/>
          <p:nvPr/>
        </p:nvSpPr>
        <p:spPr>
          <a:xfrm>
            <a:off x="0" y="-18324"/>
            <a:ext cx="12427527" cy="1319224"/>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3D2BCF-CD78-0141-98C3-594B1844539D}"/>
              </a:ext>
            </a:extLst>
          </p:cNvPr>
          <p:cNvSpPr/>
          <p:nvPr/>
        </p:nvSpPr>
        <p:spPr>
          <a:xfrm>
            <a:off x="-46494" y="1300900"/>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92CF-31E1-1446-9F18-DF5B06548A76}"/>
              </a:ext>
            </a:extLst>
          </p:cNvPr>
          <p:cNvSpPr txBox="1"/>
          <p:nvPr/>
        </p:nvSpPr>
        <p:spPr>
          <a:xfrm>
            <a:off x="782650" y="562018"/>
            <a:ext cx="10890976" cy="584775"/>
          </a:xfrm>
          <a:prstGeom prst="rect">
            <a:avLst/>
          </a:prstGeom>
          <a:noFill/>
        </p:spPr>
        <p:txBody>
          <a:bodyPr wrap="square" rtlCol="0">
            <a:spAutoFit/>
          </a:bodyPr>
          <a:lstStyle/>
          <a:p>
            <a:r>
              <a:rPr lang="en-US" sz="3200" b="1" dirty="0">
                <a:solidFill>
                  <a:srgbClr val="8EC7A6"/>
                </a:solidFill>
                <a:latin typeface="Gotham Bold" pitchFamily="2" charset="0"/>
                <a:cs typeface="Gotham Bold" pitchFamily="2" charset="0"/>
              </a:rPr>
              <a:t>Enrollment Steps – </a:t>
            </a:r>
            <a:r>
              <a:rPr lang="en-US" sz="3200" b="1" dirty="0">
                <a:solidFill>
                  <a:schemeClr val="bg1"/>
                </a:solidFill>
                <a:latin typeface="Gotham Bold" pitchFamily="2" charset="0"/>
                <a:cs typeface="Gotham Bold" pitchFamily="2" charset="0"/>
              </a:rPr>
              <a:t>COMPLETION!</a:t>
            </a:r>
          </a:p>
        </p:txBody>
      </p:sp>
      <p:pic>
        <p:nvPicPr>
          <p:cNvPr id="5" name="Recorded Sound">
            <a:hlinkClick r:id="" action="ppaction://media"/>
            <a:extLst>
              <a:ext uri="{FF2B5EF4-FFF2-40B4-BE49-F238E27FC236}">
                <a16:creationId xmlns:a16="http://schemas.microsoft.com/office/drawing/2014/main" id="{3894EF7E-88EB-44D6-99B8-488A00A8B8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2641" y="5692642"/>
            <a:ext cx="609600" cy="609600"/>
          </a:xfrm>
          <a:prstGeom prst="rect">
            <a:avLst/>
          </a:prstGeom>
        </p:spPr>
      </p:pic>
    </p:spTree>
    <p:extLst>
      <p:ext uri="{BB962C8B-B14F-4D97-AF65-F5344CB8AC3E}">
        <p14:creationId xmlns:p14="http://schemas.microsoft.com/office/powerpoint/2010/main" val="2477477388"/>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20" fill="hold"/>
                                        <p:tgtEl>
                                          <p:spTgt spid="5"/>
                                        </p:tgtEl>
                                      </p:cBhvr>
                                    </p:cmd>
                                  </p:childTnLst>
                                </p:cTn>
                              </p:par>
                              <p:par>
                                <p:cTn id="7" presetID="3" presetClass="emph" presetSubtype="2" fill="hold" nodeType="withEffect">
                                  <p:stCondLst>
                                    <p:cond delay="10000"/>
                                  </p:stCondLst>
                                  <p:childTnLst>
                                    <p:animClr clrSpc="rgb" dir="cw">
                                      <p:cBhvr override="childStyle">
                                        <p:cTn id="8" dur="2000" fill="hold"/>
                                        <p:tgtEl>
                                          <p:spTgt spid="3">
                                            <p:txEl>
                                              <p:pRg st="0" end="0"/>
                                            </p:txEl>
                                          </p:spTgt>
                                        </p:tgtEl>
                                        <p:attrNameLst>
                                          <p:attrName>style.color</p:attrName>
                                        </p:attrNameLst>
                                      </p:cBhvr>
                                      <p:to>
                                        <a:schemeClr val="accent2"/>
                                      </p:to>
                                    </p:animClr>
                                  </p:childTnLst>
                                </p:cTn>
                              </p:par>
                              <p:par>
                                <p:cTn id="9" presetID="3" presetClass="emph" presetSubtype="2" fill="hold" nodeType="withEffect">
                                  <p:stCondLst>
                                    <p:cond delay="1700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par>
                                <p:cTn id="11" presetID="3" presetClass="emph" presetSubtype="2" fill="hold" nodeType="withEffect">
                                  <p:stCondLst>
                                    <p:cond delay="27000"/>
                                  </p:stCondLst>
                                  <p:childTnLst>
                                    <p:animClr clrSpc="rgb" dir="cw">
                                      <p:cBhvr override="childStyle">
                                        <p:cTn id="12"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B5A987C-CA1B-424D-9401-1A325B249E9C}"/>
              </a:ext>
            </a:extLst>
          </p:cNvPr>
          <p:cNvSpPr>
            <a:spLocks noGrp="1"/>
          </p:cNvSpPr>
          <p:nvPr>
            <p:ph type="title"/>
          </p:nvPr>
        </p:nvSpPr>
        <p:spPr/>
        <p:txBody>
          <a:bodyPr/>
          <a:lstStyle/>
          <a:p>
            <a:endParaRPr lang="en-US"/>
          </a:p>
        </p:txBody>
      </p:sp>
      <p:sp>
        <p:nvSpPr>
          <p:cNvPr id="15" name="Content Placeholder 14">
            <a:extLst>
              <a:ext uri="{FF2B5EF4-FFF2-40B4-BE49-F238E27FC236}">
                <a16:creationId xmlns:a16="http://schemas.microsoft.com/office/drawing/2014/main" id="{7EC86431-481F-49B6-A2DC-42D0F50A9FB4}"/>
              </a:ext>
            </a:extLst>
          </p:cNvPr>
          <p:cNvSpPr>
            <a:spLocks noGrp="1"/>
          </p:cNvSpPr>
          <p:nvPr>
            <p:ph idx="1"/>
          </p:nvPr>
        </p:nvSpPr>
        <p:spPr/>
        <p:txBody>
          <a:bodyPr/>
          <a:lstStyle/>
          <a:p>
            <a:r>
              <a:rPr lang="en-US" dirty="0"/>
              <a:t>Our DIRECT Phone number is 1.888.505.4484</a:t>
            </a:r>
          </a:p>
          <a:p>
            <a:pPr lvl="1"/>
            <a:r>
              <a:rPr lang="en-US" dirty="0"/>
              <a:t>Rings direct to a person</a:t>
            </a:r>
          </a:p>
          <a:p>
            <a:pPr marL="457200" lvl="1" indent="0">
              <a:buNone/>
            </a:pPr>
            <a:endParaRPr lang="en-US" dirty="0"/>
          </a:p>
          <a:p>
            <a:r>
              <a:rPr lang="en-US" dirty="0"/>
              <a:t>E mail address:  </a:t>
            </a:r>
            <a:r>
              <a:rPr lang="en-US" dirty="0">
                <a:hlinkClick r:id="rId5"/>
              </a:rPr>
              <a:t>401k@payrollcompany.biz</a:t>
            </a:r>
            <a:r>
              <a:rPr lang="en-US" dirty="0"/>
              <a:t> </a:t>
            </a:r>
          </a:p>
          <a:p>
            <a:pPr lvl="1"/>
            <a:r>
              <a:rPr lang="en-US" dirty="0"/>
              <a:t>Monitored daily</a:t>
            </a:r>
          </a:p>
          <a:p>
            <a:pPr marL="0" lvl="0" indent="0" algn="ctr">
              <a:buNone/>
            </a:pPr>
            <a:endParaRPr lang="en-US" dirty="0">
              <a:solidFill>
                <a:prstClr val="black"/>
              </a:solidFill>
            </a:endParaRPr>
          </a:p>
          <a:p>
            <a:pPr marL="0" lvl="0" indent="0" algn="ctr">
              <a:buNone/>
            </a:pPr>
            <a:r>
              <a:rPr lang="en-US" dirty="0">
                <a:solidFill>
                  <a:srgbClr val="FF0000"/>
                </a:solidFill>
              </a:rPr>
              <a:t>Be sure to utilize all of the resources on our participant portal!  (financial calculators, FAQ’s, newsletters, </a:t>
            </a:r>
            <a:r>
              <a:rPr lang="en-US" dirty="0" err="1">
                <a:solidFill>
                  <a:srgbClr val="FF0000"/>
                </a:solidFill>
              </a:rPr>
              <a:t>etc</a:t>
            </a:r>
            <a:r>
              <a:rPr lang="en-US" dirty="0">
                <a:solidFill>
                  <a:srgbClr val="FF0000"/>
                </a:solidFill>
              </a:rPr>
              <a:t>)</a:t>
            </a:r>
          </a:p>
          <a:p>
            <a:pPr lvl="1"/>
            <a:endParaRPr lang="en-US" dirty="0"/>
          </a:p>
        </p:txBody>
      </p:sp>
      <p:sp>
        <p:nvSpPr>
          <p:cNvPr id="4" name="Rectangle 3">
            <a:extLst>
              <a:ext uri="{FF2B5EF4-FFF2-40B4-BE49-F238E27FC236}">
                <a16:creationId xmlns:a16="http://schemas.microsoft.com/office/drawing/2014/main" id="{929E03B3-AAF8-DF44-9ABA-094EA4919A23}"/>
              </a:ext>
            </a:extLst>
          </p:cNvPr>
          <p:cNvSpPr/>
          <p:nvPr/>
        </p:nvSpPr>
        <p:spPr>
          <a:xfrm>
            <a:off x="0" y="-18324"/>
            <a:ext cx="12427527" cy="1319224"/>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3D2BCF-CD78-0141-98C3-594B1844539D}"/>
              </a:ext>
            </a:extLst>
          </p:cNvPr>
          <p:cNvSpPr/>
          <p:nvPr/>
        </p:nvSpPr>
        <p:spPr>
          <a:xfrm>
            <a:off x="-46494" y="1300900"/>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92CF-31E1-1446-9F18-DF5B06548A76}"/>
              </a:ext>
            </a:extLst>
          </p:cNvPr>
          <p:cNvSpPr txBox="1"/>
          <p:nvPr/>
        </p:nvSpPr>
        <p:spPr>
          <a:xfrm>
            <a:off x="782650" y="562018"/>
            <a:ext cx="10890976" cy="584775"/>
          </a:xfrm>
          <a:prstGeom prst="rect">
            <a:avLst/>
          </a:prstGeom>
          <a:noFill/>
        </p:spPr>
        <p:txBody>
          <a:bodyPr wrap="square" rtlCol="0">
            <a:spAutoFit/>
          </a:bodyPr>
          <a:lstStyle/>
          <a:p>
            <a:pPr algn="ctr"/>
            <a:r>
              <a:rPr lang="en-US" sz="3200" b="1" dirty="0">
                <a:solidFill>
                  <a:srgbClr val="8EC7A6"/>
                </a:solidFill>
                <a:latin typeface="Gotham Bold" pitchFamily="2" charset="0"/>
                <a:cs typeface="Gotham Bold" pitchFamily="2" charset="0"/>
              </a:rPr>
              <a:t>TPC 401(k) – </a:t>
            </a:r>
            <a:r>
              <a:rPr lang="en-US" sz="3200" b="1" dirty="0">
                <a:solidFill>
                  <a:schemeClr val="bg1"/>
                </a:solidFill>
                <a:latin typeface="Gotham Bold" pitchFamily="2" charset="0"/>
                <a:cs typeface="Gotham Bold" pitchFamily="2" charset="0"/>
              </a:rPr>
              <a:t>CONTACT INFORMATION</a:t>
            </a:r>
          </a:p>
        </p:txBody>
      </p:sp>
      <p:pic>
        <p:nvPicPr>
          <p:cNvPr id="10" name="Recorded Sound">
            <a:hlinkClick r:id="" action="ppaction://media"/>
            <a:extLst>
              <a:ext uri="{FF2B5EF4-FFF2-40B4-BE49-F238E27FC236}">
                <a16:creationId xmlns:a16="http://schemas.microsoft.com/office/drawing/2014/main" id="{1E8C3D3E-0A3D-4AD5-91F5-90A940DC03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3175" y="5567363"/>
            <a:ext cx="609600" cy="609600"/>
          </a:xfrm>
          <a:prstGeom prst="rect">
            <a:avLst/>
          </a:prstGeom>
        </p:spPr>
      </p:pic>
    </p:spTree>
    <p:extLst>
      <p:ext uri="{BB962C8B-B14F-4D97-AF65-F5344CB8AC3E}">
        <p14:creationId xmlns:p14="http://schemas.microsoft.com/office/powerpoint/2010/main" val="3839266792"/>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20734F-A760-4901-8959-293418BE34C0}"/>
              </a:ext>
            </a:extLst>
          </p:cNvPr>
          <p:cNvPicPr>
            <a:picLocks noGrp="1" noChangeAspect="1"/>
          </p:cNvPicPr>
          <p:nvPr>
            <p:ph idx="1"/>
          </p:nvPr>
        </p:nvPicPr>
        <p:blipFill>
          <a:blip r:embed="rId5"/>
          <a:stretch>
            <a:fillRect/>
          </a:stretch>
        </p:blipFill>
        <p:spPr>
          <a:xfrm>
            <a:off x="838199" y="928048"/>
            <a:ext cx="10515599" cy="5759355"/>
          </a:xfrm>
          <a:prstGeom prst="rect">
            <a:avLst/>
          </a:prstGeom>
        </p:spPr>
      </p:pic>
      <p:sp>
        <p:nvSpPr>
          <p:cNvPr id="3" name="Oval 2">
            <a:extLst>
              <a:ext uri="{FF2B5EF4-FFF2-40B4-BE49-F238E27FC236}">
                <a16:creationId xmlns:a16="http://schemas.microsoft.com/office/drawing/2014/main" id="{F4FA6A74-F9BE-48FA-AA0A-893C584586A9}"/>
              </a:ext>
            </a:extLst>
          </p:cNvPr>
          <p:cNvSpPr/>
          <p:nvPr/>
        </p:nvSpPr>
        <p:spPr>
          <a:xfrm>
            <a:off x="1210614" y="811369"/>
            <a:ext cx="2356834" cy="532449"/>
          </a:xfrm>
          <a:prstGeom prst="ellipse">
            <a:avLst/>
          </a:prstGeom>
          <a:noFill/>
          <a:ln w="571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B6DED1AD-E697-4643-A024-23D2CE8A9BFA}"/>
              </a:ext>
            </a:extLst>
          </p:cNvPr>
          <p:cNvCxnSpPr/>
          <p:nvPr/>
        </p:nvCxnSpPr>
        <p:spPr>
          <a:xfrm>
            <a:off x="1043189" y="4355083"/>
            <a:ext cx="978794" cy="86288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ECAE538-2D3C-D742-89E7-7B945C64FE7E}"/>
              </a:ext>
            </a:extLst>
          </p:cNvPr>
          <p:cNvSpPr/>
          <p:nvPr/>
        </p:nvSpPr>
        <p:spPr>
          <a:xfrm>
            <a:off x="-60248" y="0"/>
            <a:ext cx="12427527" cy="688738"/>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0ED0C7-563F-E844-A9B1-814401D5A172}"/>
              </a:ext>
            </a:extLst>
          </p:cNvPr>
          <p:cNvSpPr/>
          <p:nvPr/>
        </p:nvSpPr>
        <p:spPr>
          <a:xfrm>
            <a:off x="-60248" y="649976"/>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BC7F489-7D92-AE46-8621-9151C4CA199A}"/>
              </a:ext>
            </a:extLst>
          </p:cNvPr>
          <p:cNvSpPr>
            <a:spLocks noGrp="1"/>
          </p:cNvSpPr>
          <p:nvPr>
            <p:ph type="title"/>
          </p:nvPr>
        </p:nvSpPr>
        <p:spPr>
          <a:xfrm>
            <a:off x="693730" y="231144"/>
            <a:ext cx="8950036" cy="381303"/>
          </a:xfrm>
        </p:spPr>
        <p:txBody>
          <a:bodyPr>
            <a:noAutofit/>
          </a:bodyPr>
          <a:lstStyle/>
          <a:p>
            <a:r>
              <a:rPr lang="en-US" sz="3000" b="1" dirty="0">
                <a:solidFill>
                  <a:schemeClr val="bg1"/>
                </a:solidFill>
                <a:latin typeface="Gotham Bold" pitchFamily="2" charset="0"/>
                <a:cs typeface="Gotham Bold" pitchFamily="2" charset="0"/>
              </a:rPr>
              <a:t>Getting Started</a:t>
            </a:r>
          </a:p>
        </p:txBody>
      </p:sp>
      <p:pic>
        <p:nvPicPr>
          <p:cNvPr id="5" name="Recorded Sound">
            <a:hlinkClick r:id="" action="ppaction://media"/>
            <a:extLst>
              <a:ext uri="{FF2B5EF4-FFF2-40B4-BE49-F238E27FC236}">
                <a16:creationId xmlns:a16="http://schemas.microsoft.com/office/drawing/2014/main" id="{EA2855E4-3AF8-4F01-9758-A1FD081ABB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16428863"/>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15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3800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1" presetClass="mediacall" presetSubtype="0" fill="hold" nodeType="withEffect">
                                  <p:stCondLst>
                                    <p:cond delay="0"/>
                                  </p:stCondLst>
                                  <p:childTnLst>
                                    <p:cmd type="call" cmd="playFrom(0.0)">
                                      <p:cBhvr>
                                        <p:cTn id="38" dur="426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F4E3FD-E5C9-47E9-B9F3-65CD66CB483F}"/>
              </a:ext>
            </a:extLst>
          </p:cNvPr>
          <p:cNvPicPr>
            <a:picLocks noGrp="1" noChangeAspect="1"/>
          </p:cNvPicPr>
          <p:nvPr>
            <p:ph idx="1"/>
          </p:nvPr>
        </p:nvPicPr>
        <p:blipFill>
          <a:blip r:embed="rId5"/>
          <a:stretch>
            <a:fillRect/>
          </a:stretch>
        </p:blipFill>
        <p:spPr>
          <a:xfrm>
            <a:off x="693730" y="1378424"/>
            <a:ext cx="10515600" cy="5479576"/>
          </a:xfrm>
          <a:prstGeom prst="rect">
            <a:avLst/>
          </a:prstGeom>
        </p:spPr>
      </p:pic>
      <p:sp>
        <p:nvSpPr>
          <p:cNvPr id="5" name="Oval 4">
            <a:extLst>
              <a:ext uri="{FF2B5EF4-FFF2-40B4-BE49-F238E27FC236}">
                <a16:creationId xmlns:a16="http://schemas.microsoft.com/office/drawing/2014/main" id="{5C8DAA61-1C66-45AE-B9B6-39534298C7FE}"/>
              </a:ext>
            </a:extLst>
          </p:cNvPr>
          <p:cNvSpPr/>
          <p:nvPr/>
        </p:nvSpPr>
        <p:spPr>
          <a:xfrm>
            <a:off x="296214" y="4803820"/>
            <a:ext cx="2665927" cy="2054180"/>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1E22D7D-EE37-4AD4-84C4-D57D5E8443E9}"/>
              </a:ext>
            </a:extLst>
          </p:cNvPr>
          <p:cNvCxnSpPr>
            <a:cxnSpLocks/>
          </p:cNvCxnSpPr>
          <p:nvPr/>
        </p:nvCxnSpPr>
        <p:spPr>
          <a:xfrm flipH="1">
            <a:off x="2426854" y="4803820"/>
            <a:ext cx="1462566" cy="765920"/>
          </a:xfrm>
          <a:prstGeom prst="straightConnector1">
            <a:avLst/>
          </a:prstGeom>
          <a:ln w="76200">
            <a:solidFill>
              <a:srgbClr val="FFC000"/>
            </a:solidFill>
            <a:tailEnd type="triangle"/>
          </a:ln>
        </p:spPr>
        <p:style>
          <a:lnRef idx="1">
            <a:schemeClr val="accent4"/>
          </a:lnRef>
          <a:fillRef idx="0">
            <a:schemeClr val="accent4"/>
          </a:fillRef>
          <a:effectRef idx="0">
            <a:schemeClr val="accent4"/>
          </a:effectRef>
          <a:fontRef idx="minor">
            <a:schemeClr val="tx1"/>
          </a:fontRef>
        </p:style>
      </p:cxnSp>
      <p:sp>
        <p:nvSpPr>
          <p:cNvPr id="8" name="Rectangle 7">
            <a:extLst>
              <a:ext uri="{FF2B5EF4-FFF2-40B4-BE49-F238E27FC236}">
                <a16:creationId xmlns:a16="http://schemas.microsoft.com/office/drawing/2014/main" id="{6B65B53B-E02F-1E44-BE59-171233E1295A}"/>
              </a:ext>
            </a:extLst>
          </p:cNvPr>
          <p:cNvSpPr/>
          <p:nvPr/>
        </p:nvSpPr>
        <p:spPr>
          <a:xfrm>
            <a:off x="-60248" y="-154983"/>
            <a:ext cx="12427527" cy="1479147"/>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E577691-8FFD-574D-B808-DBCF09E14744}"/>
              </a:ext>
            </a:extLst>
          </p:cNvPr>
          <p:cNvSpPr>
            <a:spLocks noGrp="1"/>
          </p:cNvSpPr>
          <p:nvPr>
            <p:ph type="title"/>
          </p:nvPr>
        </p:nvSpPr>
        <p:spPr>
          <a:xfrm>
            <a:off x="693730" y="456581"/>
            <a:ext cx="8950036" cy="734639"/>
          </a:xfrm>
        </p:spPr>
        <p:txBody>
          <a:bodyPr>
            <a:noAutofit/>
          </a:bodyPr>
          <a:lstStyle/>
          <a:p>
            <a:r>
              <a:rPr lang="en-US" sz="4000" b="1" dirty="0">
                <a:solidFill>
                  <a:schemeClr val="bg1"/>
                </a:solidFill>
                <a:latin typeface="Gotham Bold" pitchFamily="2" charset="0"/>
                <a:cs typeface="Gotham Bold" pitchFamily="2" charset="0"/>
              </a:rPr>
              <a:t>Getting Started</a:t>
            </a:r>
          </a:p>
        </p:txBody>
      </p:sp>
      <p:sp>
        <p:nvSpPr>
          <p:cNvPr id="10" name="Rectangle 9">
            <a:extLst>
              <a:ext uri="{FF2B5EF4-FFF2-40B4-BE49-F238E27FC236}">
                <a16:creationId xmlns:a16="http://schemas.microsoft.com/office/drawing/2014/main" id="{7AF721BF-8C16-8C41-8944-F46146213765}"/>
              </a:ext>
            </a:extLst>
          </p:cNvPr>
          <p:cNvSpPr/>
          <p:nvPr/>
        </p:nvSpPr>
        <p:spPr>
          <a:xfrm>
            <a:off x="-60248" y="1285402"/>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a:extLst>
              <a:ext uri="{FF2B5EF4-FFF2-40B4-BE49-F238E27FC236}">
                <a16:creationId xmlns:a16="http://schemas.microsoft.com/office/drawing/2014/main" id="{83222C39-4E0E-4346-BC52-4563787160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20167325"/>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4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A389A6-9EC8-CF4A-BBFC-C0DEA41B39BF}"/>
              </a:ext>
            </a:extLst>
          </p:cNvPr>
          <p:cNvSpPr/>
          <p:nvPr/>
        </p:nvSpPr>
        <p:spPr>
          <a:xfrm>
            <a:off x="0" y="-170481"/>
            <a:ext cx="12427527" cy="1471381"/>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064C64-2362-CA49-B6B1-988ED8EA2DCE}"/>
              </a:ext>
            </a:extLst>
          </p:cNvPr>
          <p:cNvSpPr/>
          <p:nvPr/>
        </p:nvSpPr>
        <p:spPr>
          <a:xfrm>
            <a:off x="-46494" y="1300900"/>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E237D66-6EEA-40F2-9CC0-5739A97A3409}"/>
              </a:ext>
            </a:extLst>
          </p:cNvPr>
          <p:cNvPicPr>
            <a:picLocks noGrp="1" noChangeAspect="1"/>
          </p:cNvPicPr>
          <p:nvPr>
            <p:ph idx="1"/>
          </p:nvPr>
        </p:nvPicPr>
        <p:blipFill>
          <a:blip r:embed="rId5"/>
          <a:stretch>
            <a:fillRect/>
          </a:stretch>
        </p:blipFill>
        <p:spPr>
          <a:xfrm>
            <a:off x="5180012" y="2081370"/>
            <a:ext cx="6172200" cy="3329100"/>
          </a:xfrm>
          <a:prstGeom prst="rect">
            <a:avLst/>
          </a:prstGeom>
        </p:spPr>
      </p:pic>
      <p:sp>
        <p:nvSpPr>
          <p:cNvPr id="5" name="Text Placeholder 4">
            <a:extLst>
              <a:ext uri="{FF2B5EF4-FFF2-40B4-BE49-F238E27FC236}">
                <a16:creationId xmlns:a16="http://schemas.microsoft.com/office/drawing/2014/main" id="{2DA7E2FD-BC96-4AFC-82FB-0B1DA2299BD0}"/>
              </a:ext>
            </a:extLst>
          </p:cNvPr>
          <p:cNvSpPr>
            <a:spLocks noGrp="1"/>
          </p:cNvSpPr>
          <p:nvPr>
            <p:ph type="body" sz="half" idx="2"/>
          </p:nvPr>
        </p:nvSpPr>
        <p:spPr>
          <a:xfrm>
            <a:off x="839788" y="2195609"/>
            <a:ext cx="3932237" cy="3811588"/>
          </a:xfrm>
        </p:spPr>
        <p:txBody>
          <a:bodyPr/>
          <a:lstStyle/>
          <a:p>
            <a:r>
              <a:rPr lang="en-US" dirty="0"/>
              <a:t>Your User ID will be the 9 numbers of your social security number</a:t>
            </a:r>
          </a:p>
          <a:p>
            <a:r>
              <a:rPr lang="en-US" dirty="0"/>
              <a:t>Your password will be the last 4 numbers of your social security number</a:t>
            </a:r>
          </a:p>
          <a:p>
            <a:r>
              <a:rPr lang="en-US" dirty="0"/>
              <a:t>Click on the “login” button</a:t>
            </a:r>
          </a:p>
          <a:p>
            <a:r>
              <a:rPr lang="en-US" dirty="0"/>
              <a:t>No spaces or dashes</a:t>
            </a:r>
          </a:p>
          <a:p>
            <a:r>
              <a:rPr lang="en-US" dirty="0"/>
              <a:t>This will be the only time you need to use your social security number </a:t>
            </a:r>
          </a:p>
          <a:p>
            <a:r>
              <a:rPr lang="en-US" dirty="0"/>
              <a:t>IF you have any trouble with this, call us at 1.888.505.4484</a:t>
            </a:r>
          </a:p>
        </p:txBody>
      </p:sp>
      <p:sp>
        <p:nvSpPr>
          <p:cNvPr id="7" name="TextBox 6">
            <a:extLst>
              <a:ext uri="{FF2B5EF4-FFF2-40B4-BE49-F238E27FC236}">
                <a16:creationId xmlns:a16="http://schemas.microsoft.com/office/drawing/2014/main" id="{40CAF5D7-3266-9B4B-8AD2-C11C0F2D2F52}"/>
              </a:ext>
            </a:extLst>
          </p:cNvPr>
          <p:cNvSpPr txBox="1"/>
          <p:nvPr/>
        </p:nvSpPr>
        <p:spPr>
          <a:xfrm>
            <a:off x="782651" y="553228"/>
            <a:ext cx="7978748" cy="707886"/>
          </a:xfrm>
          <a:prstGeom prst="rect">
            <a:avLst/>
          </a:prstGeom>
          <a:noFill/>
        </p:spPr>
        <p:txBody>
          <a:bodyPr wrap="square" rtlCol="0">
            <a:spAutoFit/>
          </a:bodyPr>
          <a:lstStyle/>
          <a:p>
            <a:r>
              <a:rPr lang="en-US" sz="4000" b="1" dirty="0">
                <a:solidFill>
                  <a:schemeClr val="bg1"/>
                </a:solidFill>
                <a:latin typeface="Gotham Bold" pitchFamily="2" charset="0"/>
                <a:cs typeface="Gotham Bold" pitchFamily="2" charset="0"/>
              </a:rPr>
              <a:t>Logging in for the first time.</a:t>
            </a:r>
          </a:p>
        </p:txBody>
      </p:sp>
      <p:pic>
        <p:nvPicPr>
          <p:cNvPr id="11" name="Picture 10" descr="A wooden table&#10;&#10;Description automatically generated">
            <a:extLst>
              <a:ext uri="{FF2B5EF4-FFF2-40B4-BE49-F238E27FC236}">
                <a16:creationId xmlns:a16="http://schemas.microsoft.com/office/drawing/2014/main" id="{01EA6100-668C-7841-A8FD-F2A134E2C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971" y="-493669"/>
            <a:ext cx="2831025" cy="1884732"/>
          </a:xfrm>
          <a:prstGeom prst="rect">
            <a:avLst/>
          </a:prstGeom>
        </p:spPr>
      </p:pic>
      <p:pic>
        <p:nvPicPr>
          <p:cNvPr id="2" name="Recorded Sound">
            <a:hlinkClick r:id="" action="ppaction://media"/>
            <a:extLst>
              <a:ext uri="{FF2B5EF4-FFF2-40B4-BE49-F238E27FC236}">
                <a16:creationId xmlns:a16="http://schemas.microsoft.com/office/drawing/2014/main" id="{74CFCBE0-93EF-4B02-861B-8CAB1CCF5E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19155950"/>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382D8E-E103-1444-898E-7295EF4EBBDD}"/>
              </a:ext>
            </a:extLst>
          </p:cNvPr>
          <p:cNvSpPr/>
          <p:nvPr/>
        </p:nvSpPr>
        <p:spPr>
          <a:xfrm>
            <a:off x="0" y="-18324"/>
            <a:ext cx="12427527" cy="1319224"/>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F91E26AA-2135-4414-9BAC-1E434FF77BCE}"/>
              </a:ext>
            </a:extLst>
          </p:cNvPr>
          <p:cNvPicPr>
            <a:picLocks noGrp="1" noChangeAspect="1"/>
          </p:cNvPicPr>
          <p:nvPr>
            <p:ph idx="1"/>
          </p:nvPr>
        </p:nvPicPr>
        <p:blipFill>
          <a:blip r:embed="rId5"/>
          <a:stretch>
            <a:fillRect/>
          </a:stretch>
        </p:blipFill>
        <p:spPr>
          <a:xfrm>
            <a:off x="1064525" y="1690689"/>
            <a:ext cx="8419759" cy="5167312"/>
          </a:xfrm>
          <a:prstGeom prst="rect">
            <a:avLst/>
          </a:prstGeom>
        </p:spPr>
      </p:pic>
      <p:sp>
        <p:nvSpPr>
          <p:cNvPr id="2" name="Oval 1">
            <a:extLst>
              <a:ext uri="{FF2B5EF4-FFF2-40B4-BE49-F238E27FC236}">
                <a16:creationId xmlns:a16="http://schemas.microsoft.com/office/drawing/2014/main" id="{D9FDAA5D-4E16-4217-B86C-F20901E6859B}"/>
              </a:ext>
            </a:extLst>
          </p:cNvPr>
          <p:cNvSpPr/>
          <p:nvPr/>
        </p:nvSpPr>
        <p:spPr>
          <a:xfrm>
            <a:off x="1506828" y="2176529"/>
            <a:ext cx="2910626" cy="50227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0F0196-7554-8B43-83C3-3FA3A59AE975}"/>
              </a:ext>
            </a:extLst>
          </p:cNvPr>
          <p:cNvSpPr/>
          <p:nvPr/>
        </p:nvSpPr>
        <p:spPr>
          <a:xfrm>
            <a:off x="-46494" y="1300900"/>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ADE771-B8E2-0B4C-A23A-46931C743DDE}"/>
              </a:ext>
            </a:extLst>
          </p:cNvPr>
          <p:cNvSpPr txBox="1"/>
          <p:nvPr/>
        </p:nvSpPr>
        <p:spPr>
          <a:xfrm>
            <a:off x="782650" y="562018"/>
            <a:ext cx="8451283" cy="707886"/>
          </a:xfrm>
          <a:prstGeom prst="rect">
            <a:avLst/>
          </a:prstGeom>
          <a:noFill/>
        </p:spPr>
        <p:txBody>
          <a:bodyPr wrap="square" rtlCol="0">
            <a:spAutoFit/>
          </a:bodyPr>
          <a:lstStyle/>
          <a:p>
            <a:r>
              <a:rPr lang="en-US" sz="4000" b="1" dirty="0">
                <a:solidFill>
                  <a:srgbClr val="8EC7A6"/>
                </a:solidFill>
                <a:latin typeface="Gotham Bold" pitchFamily="2" charset="0"/>
                <a:cs typeface="Gotham Bold" pitchFamily="2" charset="0"/>
              </a:rPr>
              <a:t>Enrollment Steps – </a:t>
            </a:r>
            <a:r>
              <a:rPr lang="en-US" sz="4000" b="1" dirty="0">
                <a:solidFill>
                  <a:schemeClr val="bg1"/>
                </a:solidFill>
                <a:latin typeface="Gotham Bold" pitchFamily="2" charset="0"/>
                <a:cs typeface="Gotham Bold" pitchFamily="2" charset="0"/>
              </a:rPr>
              <a:t>General Info</a:t>
            </a:r>
          </a:p>
        </p:txBody>
      </p:sp>
      <p:pic>
        <p:nvPicPr>
          <p:cNvPr id="3" name="Recorded Sound">
            <a:hlinkClick r:id="" action="ppaction://media"/>
            <a:extLst>
              <a:ext uri="{FF2B5EF4-FFF2-40B4-BE49-F238E27FC236}">
                <a16:creationId xmlns:a16="http://schemas.microsoft.com/office/drawing/2014/main" id="{23286DF5-F119-4EA9-915C-6EB24EBD0D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59329771"/>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8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1" presetClass="mediacall" presetSubtype="0" fill="hold" nodeType="withEffect">
                                  <p:stCondLst>
                                    <p:cond delay="0"/>
                                  </p:stCondLst>
                                  <p:childTnLst>
                                    <p:cmd type="call" cmd="playFrom(0.0)">
                                      <p:cBhvr>
                                        <p:cTn id="9" dur="28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25CF47F-993B-44D4-BF9D-BCD657E00B78}"/>
              </a:ext>
            </a:extLst>
          </p:cNvPr>
          <p:cNvPicPr>
            <a:picLocks noGrp="1" noChangeAspect="1"/>
          </p:cNvPicPr>
          <p:nvPr>
            <p:ph idx="1"/>
          </p:nvPr>
        </p:nvPicPr>
        <p:blipFill>
          <a:blip r:embed="rId5"/>
          <a:stretch>
            <a:fillRect/>
          </a:stretch>
        </p:blipFill>
        <p:spPr>
          <a:xfrm>
            <a:off x="2280918" y="2130709"/>
            <a:ext cx="7630163" cy="4351338"/>
          </a:xfrm>
          <a:prstGeom prst="rect">
            <a:avLst/>
          </a:prstGeom>
        </p:spPr>
      </p:pic>
      <p:sp>
        <p:nvSpPr>
          <p:cNvPr id="6" name="Rectangle 5">
            <a:extLst>
              <a:ext uri="{FF2B5EF4-FFF2-40B4-BE49-F238E27FC236}">
                <a16:creationId xmlns:a16="http://schemas.microsoft.com/office/drawing/2014/main" id="{F6105F48-851D-F54B-AC9C-1267A9CCD7B0}"/>
              </a:ext>
            </a:extLst>
          </p:cNvPr>
          <p:cNvSpPr/>
          <p:nvPr/>
        </p:nvSpPr>
        <p:spPr>
          <a:xfrm>
            <a:off x="0" y="-90165"/>
            <a:ext cx="12427527" cy="1844713"/>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28C0BF-76E9-A744-AFDF-89199ABB786B}"/>
              </a:ext>
            </a:extLst>
          </p:cNvPr>
          <p:cNvSpPr/>
          <p:nvPr/>
        </p:nvSpPr>
        <p:spPr>
          <a:xfrm>
            <a:off x="-46494" y="1754549"/>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A0F05C4-8B1B-1F42-9A24-05E23CC01E47}"/>
              </a:ext>
            </a:extLst>
          </p:cNvPr>
          <p:cNvSpPr txBox="1"/>
          <p:nvPr/>
        </p:nvSpPr>
        <p:spPr>
          <a:xfrm>
            <a:off x="782650" y="534333"/>
            <a:ext cx="9570217" cy="1077218"/>
          </a:xfrm>
          <a:prstGeom prst="rect">
            <a:avLst/>
          </a:prstGeom>
          <a:noFill/>
        </p:spPr>
        <p:txBody>
          <a:bodyPr wrap="square" rtlCol="0">
            <a:spAutoFit/>
          </a:bodyPr>
          <a:lstStyle/>
          <a:p>
            <a:r>
              <a:rPr lang="en-US" sz="3200" b="1" dirty="0">
                <a:solidFill>
                  <a:srgbClr val="8EC7A6"/>
                </a:solidFill>
                <a:latin typeface="Gotham Bold" pitchFamily="2" charset="0"/>
                <a:cs typeface="Gotham Bold" pitchFamily="2" charset="0"/>
              </a:rPr>
              <a:t>Enrollment Steps - </a:t>
            </a:r>
            <a:r>
              <a:rPr lang="en-US" sz="3200" b="1" dirty="0">
                <a:solidFill>
                  <a:schemeClr val="bg1"/>
                </a:solidFill>
                <a:latin typeface="Gotham Bold" pitchFamily="2" charset="0"/>
                <a:cs typeface="Gotham Bold" pitchFamily="2" charset="0"/>
              </a:rPr>
              <a:t>Email address </a:t>
            </a:r>
          </a:p>
          <a:p>
            <a:r>
              <a:rPr lang="en-US" sz="3200" b="1" dirty="0">
                <a:solidFill>
                  <a:schemeClr val="bg1"/>
                </a:solidFill>
                <a:latin typeface="Gotham Bold" pitchFamily="2" charset="0"/>
                <a:cs typeface="Gotham Bold" pitchFamily="2" charset="0"/>
              </a:rPr>
              <a:t>and E-statement election</a:t>
            </a:r>
          </a:p>
        </p:txBody>
      </p:sp>
      <p:pic>
        <p:nvPicPr>
          <p:cNvPr id="11" name="Picture 10" descr="A close up of a plant&#10;&#10;Description automatically generated">
            <a:extLst>
              <a:ext uri="{FF2B5EF4-FFF2-40B4-BE49-F238E27FC236}">
                <a16:creationId xmlns:a16="http://schemas.microsoft.com/office/drawing/2014/main" id="{8E5B7A67-66F0-AB4E-8DD7-040034C6DB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7895" y="-90164"/>
            <a:ext cx="2768231" cy="1844712"/>
          </a:xfrm>
          <a:prstGeom prst="rect">
            <a:avLst/>
          </a:prstGeom>
        </p:spPr>
      </p:pic>
      <p:pic>
        <p:nvPicPr>
          <p:cNvPr id="2" name="Recorded Sound">
            <a:hlinkClick r:id="" action="ppaction://media"/>
            <a:extLst>
              <a:ext uri="{FF2B5EF4-FFF2-40B4-BE49-F238E27FC236}">
                <a16:creationId xmlns:a16="http://schemas.microsoft.com/office/drawing/2014/main" id="{B77D21A2-4857-493C-B219-7262285326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38926476"/>
      </p:ext>
    </p:extLst>
  </p:cSld>
  <p:clrMapOvr>
    <a:masterClrMapping/>
  </p:clrMapOvr>
  <mc:AlternateContent xmlns:mc="http://schemas.openxmlformats.org/markup-compatibility/2006" xmlns:p14="http://schemas.microsoft.com/office/powerpoint/2010/main">
    <mc:Choice Requires="p14">
      <p:transition spd="slow" p14:dur="2000" advTm="38000"/>
    </mc:Choice>
    <mc:Fallback xmlns="">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B79BEE-7FAA-439E-B21C-A85D1EB69AC5}"/>
              </a:ext>
            </a:extLst>
          </p:cNvPr>
          <p:cNvPicPr>
            <a:picLocks noGrp="1" noChangeAspect="1"/>
          </p:cNvPicPr>
          <p:nvPr>
            <p:ph sz="half" idx="1"/>
          </p:nvPr>
        </p:nvPicPr>
        <p:blipFill>
          <a:blip r:embed="rId5"/>
          <a:stretch>
            <a:fillRect/>
          </a:stretch>
        </p:blipFill>
        <p:spPr>
          <a:xfrm>
            <a:off x="6492026" y="2587035"/>
            <a:ext cx="5181600" cy="2984621"/>
          </a:xfrm>
          <a:prstGeom prst="rect">
            <a:avLst/>
          </a:prstGeom>
        </p:spPr>
      </p:pic>
      <p:sp>
        <p:nvSpPr>
          <p:cNvPr id="2" name="Content Placeholder 1">
            <a:extLst>
              <a:ext uri="{FF2B5EF4-FFF2-40B4-BE49-F238E27FC236}">
                <a16:creationId xmlns:a16="http://schemas.microsoft.com/office/drawing/2014/main" id="{C1C1DCB8-3E61-4DA2-9BD1-43D7784EAF4A}"/>
              </a:ext>
            </a:extLst>
          </p:cNvPr>
          <p:cNvSpPr>
            <a:spLocks noGrp="1"/>
          </p:cNvSpPr>
          <p:nvPr>
            <p:ph sz="half" idx="2"/>
          </p:nvPr>
        </p:nvSpPr>
        <p:spPr>
          <a:xfrm>
            <a:off x="1044495" y="1918952"/>
            <a:ext cx="4945488" cy="4181415"/>
          </a:xfrm>
        </p:spPr>
        <p:txBody>
          <a:bodyPr>
            <a:normAutofit/>
          </a:bodyPr>
          <a:lstStyle/>
          <a:p>
            <a:r>
              <a:rPr lang="en-US" dirty="0"/>
              <a:t>User ID must be both letters and numbers and at least 8 characters</a:t>
            </a:r>
          </a:p>
          <a:p>
            <a:r>
              <a:rPr lang="en-US" dirty="0"/>
              <a:t>Password must also be alphanumeric and at least 8 characters</a:t>
            </a:r>
          </a:p>
          <a:p>
            <a:r>
              <a:rPr lang="en-US" dirty="0"/>
              <a:t>No symbols, spaces, or dashes</a:t>
            </a:r>
          </a:p>
          <a:p>
            <a:r>
              <a:rPr lang="en-US" dirty="0"/>
              <a:t>Use this new ID and password the next time you login</a:t>
            </a:r>
          </a:p>
        </p:txBody>
      </p:sp>
      <p:sp>
        <p:nvSpPr>
          <p:cNvPr id="7" name="Rectangle 6">
            <a:extLst>
              <a:ext uri="{FF2B5EF4-FFF2-40B4-BE49-F238E27FC236}">
                <a16:creationId xmlns:a16="http://schemas.microsoft.com/office/drawing/2014/main" id="{DC306534-016E-2D45-A260-318D104EBE01}"/>
              </a:ext>
            </a:extLst>
          </p:cNvPr>
          <p:cNvSpPr/>
          <p:nvPr/>
        </p:nvSpPr>
        <p:spPr>
          <a:xfrm>
            <a:off x="0" y="-18324"/>
            <a:ext cx="12427527" cy="1319224"/>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98B2BEE-58EE-B043-9B1A-3AF9EEA474A5}"/>
              </a:ext>
            </a:extLst>
          </p:cNvPr>
          <p:cNvSpPr/>
          <p:nvPr/>
        </p:nvSpPr>
        <p:spPr>
          <a:xfrm>
            <a:off x="-46494" y="1300900"/>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D597C8-BD87-2144-972E-10ACEEBA0B10}"/>
              </a:ext>
            </a:extLst>
          </p:cNvPr>
          <p:cNvSpPr txBox="1"/>
          <p:nvPr/>
        </p:nvSpPr>
        <p:spPr>
          <a:xfrm>
            <a:off x="782650" y="562018"/>
            <a:ext cx="10890976" cy="584775"/>
          </a:xfrm>
          <a:prstGeom prst="rect">
            <a:avLst/>
          </a:prstGeom>
          <a:noFill/>
        </p:spPr>
        <p:txBody>
          <a:bodyPr wrap="square" rtlCol="0">
            <a:spAutoFit/>
          </a:bodyPr>
          <a:lstStyle/>
          <a:p>
            <a:r>
              <a:rPr lang="en-US" sz="3200" b="1" dirty="0">
                <a:solidFill>
                  <a:srgbClr val="8EC7A6"/>
                </a:solidFill>
                <a:latin typeface="Gotham Bold" pitchFamily="2" charset="0"/>
                <a:cs typeface="Gotham Bold" pitchFamily="2" charset="0"/>
              </a:rPr>
              <a:t>Enrollment Steps –</a:t>
            </a:r>
            <a:r>
              <a:rPr lang="en-US" sz="3200" b="1" dirty="0">
                <a:solidFill>
                  <a:schemeClr val="bg1"/>
                </a:solidFill>
                <a:latin typeface="Gotham Bold" pitchFamily="2" charset="0"/>
                <a:cs typeface="Gotham Bold" pitchFamily="2" charset="0"/>
              </a:rPr>
              <a:t> Create a User ID and Password</a:t>
            </a:r>
          </a:p>
        </p:txBody>
      </p:sp>
      <p:pic>
        <p:nvPicPr>
          <p:cNvPr id="3" name="Recorded Sound">
            <a:hlinkClick r:id="" action="ppaction://media"/>
            <a:extLst>
              <a:ext uri="{FF2B5EF4-FFF2-40B4-BE49-F238E27FC236}">
                <a16:creationId xmlns:a16="http://schemas.microsoft.com/office/drawing/2014/main" id="{193E6151-51B7-4E69-8751-0883700108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74604835"/>
      </p:ext>
    </p:extLst>
  </p:cSld>
  <p:clrMapOvr>
    <a:masterClrMapping/>
  </p:clrMapOvr>
  <p:transition spd="slow" advTm="2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27" fill="hold"/>
                                        <p:tgtEl>
                                          <p:spTgt spid="3"/>
                                        </p:tgtEl>
                                      </p:cBhvr>
                                    </p:cmd>
                                  </p:childTnLst>
                                </p:cTn>
                              </p:par>
                              <p:par>
                                <p:cTn id="7" presetID="31" presetClass="entr" presetSubtype="0" fill="hold" nodeType="withEffect">
                                  <p:stCondLst>
                                    <p:cond delay="6000"/>
                                  </p:stCondLst>
                                  <p:childTnLst>
                                    <p:set>
                                      <p:cBhvr>
                                        <p:cTn id="8" dur="1" fill="hold">
                                          <p:stCondLst>
                                            <p:cond delay="0"/>
                                          </p:stCondLst>
                                        </p:cTn>
                                        <p:tgtEl>
                                          <p:spTgt spid="2">
                                            <p:txEl>
                                              <p:pRg st="0" end="0"/>
                                            </p:txEl>
                                          </p:spTgt>
                                        </p:tgtEl>
                                        <p:attrNameLst>
                                          <p:attrName>style.visibility</p:attrName>
                                        </p:attrNameLst>
                                      </p:cBhvr>
                                      <p:to>
                                        <p:strVal val="visible"/>
                                      </p:to>
                                    </p:set>
                                    <p:anim calcmode="lin" valueType="num">
                                      <p:cBhvr>
                                        <p:cTn id="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2" dur="1000"/>
                                        <p:tgtEl>
                                          <p:spTgt spid="2">
                                            <p:txEl>
                                              <p:pRg st="0" end="0"/>
                                            </p:txEl>
                                          </p:spTgt>
                                        </p:tgtEl>
                                      </p:cBhvr>
                                    </p:animEffect>
                                  </p:childTnLst>
                                </p:cTn>
                              </p:par>
                              <p:par>
                                <p:cTn id="13" presetID="31" presetClass="entr" presetSubtype="0" fill="hold" nodeType="withEffect">
                                  <p:stCondLst>
                                    <p:cond delay="800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par>
                                <p:cTn id="19" presetID="31" presetClass="entr" presetSubtype="0" fill="hold" nodeType="withEffect">
                                  <p:stCondLst>
                                    <p:cond delay="1000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2">
                                            <p:txEl>
                                              <p:pRg st="2" end="2"/>
                                            </p:txEl>
                                          </p:spTgt>
                                        </p:tgtEl>
                                      </p:cBhvr>
                                    </p:animEffect>
                                  </p:childTnLst>
                                </p:cTn>
                              </p:par>
                              <p:par>
                                <p:cTn id="25" presetID="31" presetClass="entr" presetSubtype="0" fill="hold" nodeType="withEffect">
                                  <p:stCondLst>
                                    <p:cond delay="1200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p:cTn id="27"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0"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2F7E404-FD38-4A1A-9B31-D32AFB53B4F5}"/>
              </a:ext>
            </a:extLst>
          </p:cNvPr>
          <p:cNvPicPr>
            <a:picLocks noGrp="1" noChangeAspect="1"/>
          </p:cNvPicPr>
          <p:nvPr>
            <p:ph idx="1"/>
          </p:nvPr>
        </p:nvPicPr>
        <p:blipFill>
          <a:blip r:embed="rId5"/>
          <a:stretch>
            <a:fillRect/>
          </a:stretch>
        </p:blipFill>
        <p:spPr>
          <a:xfrm>
            <a:off x="1362075" y="2863056"/>
            <a:ext cx="9467850" cy="2276475"/>
          </a:xfrm>
          <a:prstGeom prst="rect">
            <a:avLst/>
          </a:prstGeom>
        </p:spPr>
      </p:pic>
      <p:sp>
        <p:nvSpPr>
          <p:cNvPr id="2" name="Arrow: Down 1">
            <a:extLst>
              <a:ext uri="{FF2B5EF4-FFF2-40B4-BE49-F238E27FC236}">
                <a16:creationId xmlns:a16="http://schemas.microsoft.com/office/drawing/2014/main" id="{6F09170B-EFE7-47AC-8E94-654A5B72CAFE}"/>
              </a:ext>
            </a:extLst>
          </p:cNvPr>
          <p:cNvSpPr/>
          <p:nvPr/>
        </p:nvSpPr>
        <p:spPr>
          <a:xfrm>
            <a:off x="9530366" y="3155324"/>
            <a:ext cx="193183" cy="114622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56CA68-5760-4743-AAD5-C35DDA01BD76}"/>
              </a:ext>
            </a:extLst>
          </p:cNvPr>
          <p:cNvSpPr/>
          <p:nvPr/>
        </p:nvSpPr>
        <p:spPr>
          <a:xfrm>
            <a:off x="0" y="-66002"/>
            <a:ext cx="12427527" cy="1844713"/>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4FEDCB-5728-E140-833D-8823434EEA8C}"/>
              </a:ext>
            </a:extLst>
          </p:cNvPr>
          <p:cNvSpPr/>
          <p:nvPr/>
        </p:nvSpPr>
        <p:spPr>
          <a:xfrm>
            <a:off x="-46494" y="1754549"/>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B7DD4F-BFC6-5946-ABA6-D08232C2BF18}"/>
              </a:ext>
            </a:extLst>
          </p:cNvPr>
          <p:cNvSpPr txBox="1"/>
          <p:nvPr/>
        </p:nvSpPr>
        <p:spPr>
          <a:xfrm>
            <a:off x="782651" y="534333"/>
            <a:ext cx="6408564" cy="1077218"/>
          </a:xfrm>
          <a:prstGeom prst="rect">
            <a:avLst/>
          </a:prstGeom>
          <a:noFill/>
        </p:spPr>
        <p:txBody>
          <a:bodyPr wrap="square" rtlCol="0">
            <a:spAutoFit/>
          </a:bodyPr>
          <a:lstStyle/>
          <a:p>
            <a:r>
              <a:rPr lang="en-US" sz="3200" b="1" dirty="0">
                <a:solidFill>
                  <a:srgbClr val="8EC7A6"/>
                </a:solidFill>
                <a:latin typeface="Gotham Bold" pitchFamily="2" charset="0"/>
                <a:cs typeface="Gotham Bold" pitchFamily="2" charset="0"/>
              </a:rPr>
              <a:t>Enrollment Steps – </a:t>
            </a:r>
          </a:p>
          <a:p>
            <a:r>
              <a:rPr lang="en-US" sz="3200" b="1" dirty="0">
                <a:solidFill>
                  <a:schemeClr val="bg1"/>
                </a:solidFill>
                <a:latin typeface="Gotham Bold" pitchFamily="2" charset="0"/>
                <a:cs typeface="Gotham Bold" pitchFamily="2" charset="0"/>
              </a:rPr>
              <a:t>Establish a security question</a:t>
            </a:r>
          </a:p>
        </p:txBody>
      </p:sp>
      <p:pic>
        <p:nvPicPr>
          <p:cNvPr id="12" name="Picture 11" descr="A picture containing table, cup, sitting, cake&#10;&#10;Description automatically generated">
            <a:extLst>
              <a:ext uri="{FF2B5EF4-FFF2-40B4-BE49-F238E27FC236}">
                <a16:creationId xmlns:a16="http://schemas.microsoft.com/office/drawing/2014/main" id="{66E6F0BA-7961-3C45-BAF5-75F9880782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8982" y="-178728"/>
            <a:ext cx="3022048" cy="2015584"/>
          </a:xfrm>
          <a:prstGeom prst="rect">
            <a:avLst/>
          </a:prstGeom>
        </p:spPr>
      </p:pic>
      <p:pic>
        <p:nvPicPr>
          <p:cNvPr id="3" name="Recorded Sound">
            <a:hlinkClick r:id="" action="ppaction://media"/>
            <a:extLst>
              <a:ext uri="{FF2B5EF4-FFF2-40B4-BE49-F238E27FC236}">
                <a16:creationId xmlns:a16="http://schemas.microsoft.com/office/drawing/2014/main" id="{551672A8-6B9C-4613-8D6E-2D24CA26DE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51738138"/>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25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47123EE6-1BE2-4AD7-B7D5-413798649C58}"/>
              </a:ext>
            </a:extLst>
          </p:cNvPr>
          <p:cNvPicPr>
            <a:picLocks noGrp="1" noChangeAspect="1"/>
          </p:cNvPicPr>
          <p:nvPr>
            <p:ph idx="1"/>
          </p:nvPr>
        </p:nvPicPr>
        <p:blipFill>
          <a:blip r:embed="rId5"/>
          <a:stretch>
            <a:fillRect/>
          </a:stretch>
        </p:blipFill>
        <p:spPr>
          <a:xfrm>
            <a:off x="1390919" y="1396372"/>
            <a:ext cx="9530366" cy="5267459"/>
          </a:xfrm>
          <a:prstGeom prst="rect">
            <a:avLst/>
          </a:prstGeom>
        </p:spPr>
      </p:pic>
      <p:sp>
        <p:nvSpPr>
          <p:cNvPr id="4" name="Oval 3">
            <a:extLst>
              <a:ext uri="{FF2B5EF4-FFF2-40B4-BE49-F238E27FC236}">
                <a16:creationId xmlns:a16="http://schemas.microsoft.com/office/drawing/2014/main" id="{879A7757-0A12-40E0-8BB6-F0B691923317}"/>
              </a:ext>
            </a:extLst>
          </p:cNvPr>
          <p:cNvSpPr/>
          <p:nvPr/>
        </p:nvSpPr>
        <p:spPr>
          <a:xfrm>
            <a:off x="2112135" y="1782523"/>
            <a:ext cx="3451538" cy="42500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1B7729A-AE1C-40BC-B6BD-43E66F3B8848}"/>
              </a:ext>
            </a:extLst>
          </p:cNvPr>
          <p:cNvCxnSpPr/>
          <p:nvPr/>
        </p:nvCxnSpPr>
        <p:spPr>
          <a:xfrm>
            <a:off x="1918952" y="2812833"/>
            <a:ext cx="746975" cy="74697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60B8E69D-994A-47EE-9A85-BD4B3B9D2DE9}"/>
              </a:ext>
            </a:extLst>
          </p:cNvPr>
          <p:cNvSpPr/>
          <p:nvPr/>
        </p:nvSpPr>
        <p:spPr>
          <a:xfrm>
            <a:off x="2112135" y="5710579"/>
            <a:ext cx="2176530" cy="74697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54A4802-C6AC-4E23-97D3-086327ED2FE6}"/>
              </a:ext>
            </a:extLst>
          </p:cNvPr>
          <p:cNvSpPr/>
          <p:nvPr/>
        </p:nvSpPr>
        <p:spPr>
          <a:xfrm>
            <a:off x="3799268" y="3353745"/>
            <a:ext cx="579549" cy="51515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B1E33E-3453-4569-9601-DB7994847004}"/>
              </a:ext>
            </a:extLst>
          </p:cNvPr>
          <p:cNvSpPr txBox="1"/>
          <p:nvPr/>
        </p:nvSpPr>
        <p:spPr>
          <a:xfrm>
            <a:off x="7855041" y="2640171"/>
            <a:ext cx="4070796" cy="369332"/>
          </a:xfrm>
          <a:prstGeom prst="rect">
            <a:avLst/>
          </a:prstGeom>
          <a:noFill/>
        </p:spPr>
        <p:txBody>
          <a:bodyPr wrap="square" rtlCol="0">
            <a:spAutoFit/>
          </a:bodyPr>
          <a:lstStyle/>
          <a:p>
            <a:r>
              <a:rPr lang="en-US" dirty="0">
                <a:solidFill>
                  <a:srgbClr val="FF0000"/>
                </a:solidFill>
              </a:rPr>
              <a:t>1.888.505.4484</a:t>
            </a:r>
          </a:p>
        </p:txBody>
      </p:sp>
      <p:sp>
        <p:nvSpPr>
          <p:cNvPr id="11" name="Rectangle 10">
            <a:extLst>
              <a:ext uri="{FF2B5EF4-FFF2-40B4-BE49-F238E27FC236}">
                <a16:creationId xmlns:a16="http://schemas.microsoft.com/office/drawing/2014/main" id="{F2C9FFEB-199B-7B4C-924E-382CAFE098A2}"/>
              </a:ext>
            </a:extLst>
          </p:cNvPr>
          <p:cNvSpPr/>
          <p:nvPr/>
        </p:nvSpPr>
        <p:spPr>
          <a:xfrm>
            <a:off x="0" y="-18324"/>
            <a:ext cx="12427527" cy="1319224"/>
          </a:xfrm>
          <a:prstGeom prst="rect">
            <a:avLst/>
          </a:prstGeom>
          <a:solidFill>
            <a:srgbClr val="22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80EA17-4187-8649-8A46-3BBA007CE0DD}"/>
              </a:ext>
            </a:extLst>
          </p:cNvPr>
          <p:cNvSpPr/>
          <p:nvPr/>
        </p:nvSpPr>
        <p:spPr>
          <a:xfrm>
            <a:off x="-46494" y="1300900"/>
            <a:ext cx="12427527" cy="90164"/>
          </a:xfrm>
          <a:prstGeom prst="rect">
            <a:avLst/>
          </a:prstGeom>
          <a:solidFill>
            <a:srgbClr val="97D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B8D954-1D9F-7E4B-B087-AFA1160E973A}"/>
              </a:ext>
            </a:extLst>
          </p:cNvPr>
          <p:cNvSpPr txBox="1"/>
          <p:nvPr/>
        </p:nvSpPr>
        <p:spPr>
          <a:xfrm>
            <a:off x="782650" y="562018"/>
            <a:ext cx="10890976" cy="584775"/>
          </a:xfrm>
          <a:prstGeom prst="rect">
            <a:avLst/>
          </a:prstGeom>
          <a:noFill/>
        </p:spPr>
        <p:txBody>
          <a:bodyPr wrap="square" rtlCol="0">
            <a:spAutoFit/>
          </a:bodyPr>
          <a:lstStyle/>
          <a:p>
            <a:r>
              <a:rPr lang="en-US" sz="3200" b="1" dirty="0">
                <a:solidFill>
                  <a:srgbClr val="8EC7A6"/>
                </a:solidFill>
                <a:latin typeface="Gotham Bold" pitchFamily="2" charset="0"/>
                <a:cs typeface="Gotham Bold" pitchFamily="2" charset="0"/>
              </a:rPr>
              <a:t>Enrollment Steps – </a:t>
            </a:r>
            <a:r>
              <a:rPr lang="en-US" sz="3200" b="1" dirty="0">
                <a:solidFill>
                  <a:schemeClr val="bg1"/>
                </a:solidFill>
                <a:latin typeface="Gotham Bold" pitchFamily="2" charset="0"/>
                <a:cs typeface="Gotham Bold" pitchFamily="2" charset="0"/>
              </a:rPr>
              <a:t>Select Your Beneficiaries</a:t>
            </a:r>
          </a:p>
        </p:txBody>
      </p:sp>
      <p:pic>
        <p:nvPicPr>
          <p:cNvPr id="3" name="Recorded Sound">
            <a:hlinkClick r:id="" action="ppaction://media"/>
            <a:extLst>
              <a:ext uri="{FF2B5EF4-FFF2-40B4-BE49-F238E27FC236}">
                <a16:creationId xmlns:a16="http://schemas.microsoft.com/office/drawing/2014/main" id="{FCEFA2E1-75EC-4D98-A60F-065F7AB735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Picture 4">
            <a:extLst>
              <a:ext uri="{FF2B5EF4-FFF2-40B4-BE49-F238E27FC236}">
                <a16:creationId xmlns:a16="http://schemas.microsoft.com/office/drawing/2014/main" id="{16FE76C1-24A4-4214-95E5-0DA22264BACD}"/>
              </a:ext>
            </a:extLst>
          </p:cNvPr>
          <p:cNvPicPr>
            <a:picLocks noChangeAspect="1"/>
          </p:cNvPicPr>
          <p:nvPr/>
        </p:nvPicPr>
        <p:blipFill>
          <a:blip r:embed="rId7"/>
          <a:stretch>
            <a:fillRect/>
          </a:stretch>
        </p:blipFill>
        <p:spPr>
          <a:xfrm rot="-480000">
            <a:off x="8922024" y="2837234"/>
            <a:ext cx="3018190" cy="3829374"/>
          </a:xfrm>
          <a:prstGeom prst="rect">
            <a:avLst/>
          </a:prstGeom>
        </p:spPr>
      </p:pic>
    </p:spTree>
    <p:extLst>
      <p:ext uri="{BB962C8B-B14F-4D97-AF65-F5344CB8AC3E}">
        <p14:creationId xmlns:p14="http://schemas.microsoft.com/office/powerpoint/2010/main" val="1609697142"/>
      </p:ext>
    </p:extLst>
  </p:cSld>
  <p:clrMapOvr>
    <a:masterClrMapping/>
  </p:clrMapOvr>
  <mc:AlternateContent xmlns:mc="http://schemas.openxmlformats.org/markup-compatibility/2006">
    <mc:Choice xmlns:p14="http://schemas.microsoft.com/office/powerpoint/2010/main" Requires="p14">
      <p:transition spd="slow" p14:dur="2000" advClick="0" advTm="101000"/>
    </mc:Choice>
    <mc:Fallback>
      <p:transition spd="slow" advClick="0" advTm="1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272" fill="hold"/>
                                        <p:tgtEl>
                                          <p:spTgt spid="3"/>
                                        </p:tgtEl>
                                      </p:cBhvr>
                                    </p:cmd>
                                  </p:childTnLst>
                                </p:cTn>
                              </p:par>
                              <p:par>
                                <p:cTn id="7" presetID="21"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heel(1)">
                                      <p:cBhvr>
                                        <p:cTn id="9" dur="500"/>
                                        <p:tgtEl>
                                          <p:spTgt spid="4"/>
                                        </p:tgtEl>
                                      </p:cBhvr>
                                    </p:animEffect>
                                  </p:childTnLst>
                                </p:cTn>
                              </p:par>
                              <p:par>
                                <p:cTn id="10" presetID="31" presetClass="entr" presetSubtype="0" fill="hold" nodeType="withEffect">
                                  <p:stCondLst>
                                    <p:cond delay="9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21" presetClass="entr" presetSubtype="1" fill="hold" grpId="0" nodeType="withEffect">
                                  <p:stCondLst>
                                    <p:cond delay="2600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500"/>
                                        <p:tgtEl>
                                          <p:spTgt spid="8"/>
                                        </p:tgtEl>
                                      </p:cBhvr>
                                    </p:animEffect>
                                  </p:childTnLst>
                                </p:cTn>
                              </p:par>
                              <p:par>
                                <p:cTn id="19" presetID="26" presetClass="entr" presetSubtype="0" fill="hold" nodeType="withEffect">
                                  <p:stCondLst>
                                    <p:cond delay="3400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par>
                                <p:cTn id="35" presetID="21" presetClass="entr" presetSubtype="1" fill="hold" grpId="0" nodeType="withEffect">
                                  <p:stCondLst>
                                    <p:cond delay="6000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1500"/>
                                        <p:tgtEl>
                                          <p:spTgt spid="9"/>
                                        </p:tgtEl>
                                      </p:cBhvr>
                                    </p:animEffect>
                                  </p:childTnLst>
                                </p:cTn>
                              </p:par>
                              <p:par>
                                <p:cTn id="38" presetID="26" presetClass="entr" presetSubtype="0" fill="hold" grpId="0" nodeType="withEffect">
                                  <p:stCondLst>
                                    <p:cond delay="6000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1160">
                                          <p:stCondLst>
                                            <p:cond delay="0"/>
                                          </p:stCondLst>
                                        </p:cTn>
                                        <p:tgtEl>
                                          <p:spTgt spid="10"/>
                                        </p:tgtEl>
                                      </p:cBhvr>
                                    </p:animEffect>
                                    <p:anim calcmode="lin" valueType="num">
                                      <p:cBhvr>
                                        <p:cTn id="41" dur="3644"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2" dur="132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3" dur="1328" tmFilter="0, 0; 0.125,0.2665; 0.25,0.4; 0.375,0.465; 0.5,0.5;  0.625,0.535; 0.75,0.6; 0.875,0.7335; 1,1">
                                          <p:stCondLst>
                                            <p:cond delay="1328"/>
                                          </p:stCondLst>
                                        </p:cTn>
                                        <p:tgtEl>
                                          <p:spTgt spid="10"/>
                                        </p:tgtEl>
                                        <p:attrNameLst>
                                          <p:attrName>ppt_y</p:attrName>
                                        </p:attrNameLst>
                                      </p:cBhvr>
                                      <p:tavLst>
                                        <p:tav tm="0" fmla="#ppt_y-sin(pi*$)/9">
                                          <p:val>
                                            <p:fltVal val="0"/>
                                          </p:val>
                                        </p:tav>
                                        <p:tav tm="100000">
                                          <p:val>
                                            <p:fltVal val="1"/>
                                          </p:val>
                                        </p:tav>
                                      </p:tavLst>
                                    </p:anim>
                                    <p:anim calcmode="lin" valueType="num">
                                      <p:cBhvr>
                                        <p:cTn id="44" dur="664" tmFilter="0, 0; 0.125,0.2665; 0.25,0.4; 0.375,0.465; 0.5,0.5;  0.625,0.535; 0.75,0.6; 0.875,0.7335; 1,1">
                                          <p:stCondLst>
                                            <p:cond delay="2648"/>
                                          </p:stCondLst>
                                        </p:cTn>
                                        <p:tgtEl>
                                          <p:spTgt spid="10"/>
                                        </p:tgtEl>
                                        <p:attrNameLst>
                                          <p:attrName>ppt_y</p:attrName>
                                        </p:attrNameLst>
                                      </p:cBhvr>
                                      <p:tavLst>
                                        <p:tav tm="0" fmla="#ppt_y-sin(pi*$)/27">
                                          <p:val>
                                            <p:fltVal val="0"/>
                                          </p:val>
                                        </p:tav>
                                        <p:tav tm="100000">
                                          <p:val>
                                            <p:fltVal val="1"/>
                                          </p:val>
                                        </p:tav>
                                      </p:tavLst>
                                    </p:anim>
                                    <p:anim calcmode="lin" valueType="num">
                                      <p:cBhvr>
                                        <p:cTn id="45" dur="328" tmFilter="0, 0; 0.125,0.2665; 0.25,0.4; 0.375,0.465; 0.5,0.5;  0.625,0.535; 0.75,0.6; 0.875,0.7335; 1,1">
                                          <p:stCondLst>
                                            <p:cond delay="3312"/>
                                          </p:stCondLst>
                                        </p:cTn>
                                        <p:tgtEl>
                                          <p:spTgt spid="10"/>
                                        </p:tgtEl>
                                        <p:attrNameLst>
                                          <p:attrName>ppt_y</p:attrName>
                                        </p:attrNameLst>
                                      </p:cBhvr>
                                      <p:tavLst>
                                        <p:tav tm="0" fmla="#ppt_y-sin(pi*$)/81">
                                          <p:val>
                                            <p:fltVal val="0"/>
                                          </p:val>
                                        </p:tav>
                                        <p:tav tm="100000">
                                          <p:val>
                                            <p:fltVal val="1"/>
                                          </p:val>
                                        </p:tav>
                                      </p:tavLst>
                                    </p:anim>
                                    <p:animScale>
                                      <p:cBhvr>
                                        <p:cTn id="46" dur="52">
                                          <p:stCondLst>
                                            <p:cond delay="1300"/>
                                          </p:stCondLst>
                                        </p:cTn>
                                        <p:tgtEl>
                                          <p:spTgt spid="10"/>
                                        </p:tgtEl>
                                      </p:cBhvr>
                                      <p:to x="100000" y="60000"/>
                                    </p:animScale>
                                    <p:animScale>
                                      <p:cBhvr>
                                        <p:cTn id="47" dur="332" decel="50000">
                                          <p:stCondLst>
                                            <p:cond delay="1352"/>
                                          </p:stCondLst>
                                        </p:cTn>
                                        <p:tgtEl>
                                          <p:spTgt spid="10"/>
                                        </p:tgtEl>
                                      </p:cBhvr>
                                      <p:to x="100000" y="100000"/>
                                    </p:animScale>
                                    <p:animScale>
                                      <p:cBhvr>
                                        <p:cTn id="48" dur="52">
                                          <p:stCondLst>
                                            <p:cond delay="2624"/>
                                          </p:stCondLst>
                                        </p:cTn>
                                        <p:tgtEl>
                                          <p:spTgt spid="10"/>
                                        </p:tgtEl>
                                      </p:cBhvr>
                                      <p:to x="100000" y="80000"/>
                                    </p:animScale>
                                    <p:animScale>
                                      <p:cBhvr>
                                        <p:cTn id="49" dur="332" decel="50000">
                                          <p:stCondLst>
                                            <p:cond delay="2676"/>
                                          </p:stCondLst>
                                        </p:cTn>
                                        <p:tgtEl>
                                          <p:spTgt spid="10"/>
                                        </p:tgtEl>
                                      </p:cBhvr>
                                      <p:to x="100000" y="100000"/>
                                    </p:animScale>
                                    <p:animScale>
                                      <p:cBhvr>
                                        <p:cTn id="50" dur="52">
                                          <p:stCondLst>
                                            <p:cond delay="3284"/>
                                          </p:stCondLst>
                                        </p:cTn>
                                        <p:tgtEl>
                                          <p:spTgt spid="10"/>
                                        </p:tgtEl>
                                      </p:cBhvr>
                                      <p:to x="100000" y="90000"/>
                                    </p:animScale>
                                    <p:animScale>
                                      <p:cBhvr>
                                        <p:cTn id="51" dur="332" decel="50000">
                                          <p:stCondLst>
                                            <p:cond delay="3336"/>
                                          </p:stCondLst>
                                        </p:cTn>
                                        <p:tgtEl>
                                          <p:spTgt spid="10"/>
                                        </p:tgtEl>
                                      </p:cBhvr>
                                      <p:to x="100000" y="100000"/>
                                    </p:animScale>
                                    <p:animScale>
                                      <p:cBhvr>
                                        <p:cTn id="52" dur="52">
                                          <p:stCondLst>
                                            <p:cond delay="3616"/>
                                          </p:stCondLst>
                                        </p:cTn>
                                        <p:tgtEl>
                                          <p:spTgt spid="10"/>
                                        </p:tgtEl>
                                      </p:cBhvr>
                                      <p:to x="100000" y="95000"/>
                                    </p:animScale>
                                    <p:animScale>
                                      <p:cBhvr>
                                        <p:cTn id="53" dur="332" decel="50000">
                                          <p:stCondLst>
                                            <p:cond delay="3668"/>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
                </p:tgtEl>
              </p:cMediaNode>
            </p:audio>
          </p:childTnLst>
        </p:cTn>
      </p:par>
    </p:tnLst>
    <p:bldLst>
      <p:bldP spid="4" grpId="0" animBg="1"/>
      <p:bldP spid="8" grpId="0" animBg="1"/>
      <p:bldP spid="9"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1DD6E8CF50CA48B23DE7997A94DD82" ma:contentTypeVersion="10" ma:contentTypeDescription="Create a new document." ma:contentTypeScope="" ma:versionID="6067659fe5444b50a9bb755b61528081">
  <xsd:schema xmlns:xsd="http://www.w3.org/2001/XMLSchema" xmlns:xs="http://www.w3.org/2001/XMLSchema" xmlns:p="http://schemas.microsoft.com/office/2006/metadata/properties" xmlns:ns2="289a1091-0785-43eb-ad1d-6362360b954b" xmlns:ns3="2234e8bf-241a-455e-946e-9406d141a17d" targetNamespace="http://schemas.microsoft.com/office/2006/metadata/properties" ma:root="true" ma:fieldsID="ba90ed6cc50d32e120f4f41c0dc3a2da" ns2:_="" ns3:_="">
    <xsd:import namespace="289a1091-0785-43eb-ad1d-6362360b954b"/>
    <xsd:import namespace="2234e8bf-241a-455e-946e-9406d141a17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a1091-0785-43eb-ad1d-6362360b95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34e8bf-241a-455e-946e-9406d141a17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EF4374-36BD-45C4-95BF-B6345814533D}">
  <ds:schemaRefs>
    <ds:schemaRef ds:uri="http://schemas.microsoft.com/office/infopath/2007/PartnerControls"/>
    <ds:schemaRef ds:uri="http://purl.org/dc/terms/"/>
    <ds:schemaRef ds:uri="http://schemas.openxmlformats.org/package/2006/metadata/core-properties"/>
    <ds:schemaRef ds:uri="http://purl.org/dc/dcmitype/"/>
    <ds:schemaRef ds:uri="289a1091-0785-43eb-ad1d-6362360b954b"/>
    <ds:schemaRef ds:uri="http://purl.org/dc/elements/1.1/"/>
    <ds:schemaRef ds:uri="http://schemas.microsoft.com/office/2006/metadata/properties"/>
    <ds:schemaRef ds:uri="http://schemas.microsoft.com/office/2006/documentManagement/types"/>
    <ds:schemaRef ds:uri="2234e8bf-241a-455e-946e-9406d141a17d"/>
    <ds:schemaRef ds:uri="http://www.w3.org/XML/1998/namespace"/>
  </ds:schemaRefs>
</ds:datastoreItem>
</file>

<file path=customXml/itemProps2.xml><?xml version="1.0" encoding="utf-8"?>
<ds:datastoreItem xmlns:ds="http://schemas.openxmlformats.org/officeDocument/2006/customXml" ds:itemID="{558C5F3F-328E-4630-B992-46FF71969DAE}">
  <ds:schemaRefs>
    <ds:schemaRef ds:uri="http://schemas.microsoft.com/sharepoint/v3/contenttype/forms"/>
  </ds:schemaRefs>
</ds:datastoreItem>
</file>

<file path=customXml/itemProps3.xml><?xml version="1.0" encoding="utf-8"?>
<ds:datastoreItem xmlns:ds="http://schemas.openxmlformats.org/officeDocument/2006/customXml" ds:itemID="{9BF86915-E58E-4F60-ADA3-36E584E9E7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a1091-0785-43eb-ad1d-6362360b954b"/>
    <ds:schemaRef ds:uri="2234e8bf-241a-455e-946e-9406d141a1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3406</TotalTime>
  <Words>2211</Words>
  <Application>Microsoft Office PowerPoint</Application>
  <PresentationFormat>Widescreen</PresentationFormat>
  <Paragraphs>99</Paragraphs>
  <Slides>14</Slides>
  <Notes>14</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Gotham Bold</vt:lpstr>
      <vt:lpstr>Office Theme</vt:lpstr>
      <vt:lpstr>Online Enrollment Demo</vt:lpstr>
      <vt:lpstr>Getting Started</vt:lpstr>
      <vt:lpstr>Getting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Enrollment Demo</dc:title>
  <dc:creator>Krista Lebeck</dc:creator>
  <cp:lastModifiedBy>Krista Lebeck</cp:lastModifiedBy>
  <cp:revision>51</cp:revision>
  <dcterms:created xsi:type="dcterms:W3CDTF">2019-01-17T18:38:57Z</dcterms:created>
  <dcterms:modified xsi:type="dcterms:W3CDTF">2019-02-04T19:05:21Z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0x0101009C1DD6E8CF50CA48B23DE7997A94DD82</vt:lpwstr>
  </property>
</Properties>
</file>