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57" r:id="rId6"/>
    <p:sldId id="264" r:id="rId7"/>
    <p:sldId id="258" r:id="rId8"/>
    <p:sldId id="260" r:id="rId9"/>
    <p:sldId id="259" r:id="rId10"/>
    <p:sldId id="261" r:id="rId11"/>
    <p:sldId id="262" r:id="rId12"/>
    <p:sldId id="263"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24946"/>
    <a:srgbClr val="97D2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58344" autoAdjust="0"/>
  </p:normalViewPr>
  <p:slideViewPr>
    <p:cSldViewPr snapToGrid="0">
      <p:cViewPr varScale="1">
        <p:scale>
          <a:sx n="64" d="100"/>
          <a:sy n="64" d="100"/>
        </p:scale>
        <p:origin x="1452"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20632-0DAB-4E81-9453-B11829F829E3}"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5024D-894D-48B2-90D2-B531D6A2855A}" type="slidenum">
              <a:rPr lang="en-US" smtClean="0"/>
              <a:t>‹#›</a:t>
            </a:fld>
            <a:endParaRPr lang="en-US"/>
          </a:p>
        </p:txBody>
      </p:sp>
    </p:spTree>
    <p:extLst>
      <p:ext uri="{BB962C8B-B14F-4D97-AF65-F5344CB8AC3E}">
        <p14:creationId xmlns:p14="http://schemas.microsoft.com/office/powerpoint/2010/main" val="3514743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your goal is to provide the best retirement plan possible for both your business and your employees.  But if you’re a smaller size company you might be worried that you won’t have the same high quality options that the bigger businesses have access to.  The retirement industry has recognized this issue and for years, worked to develop a solution.  Thus, the Multiple Employer, or “MEP” 401(k) concept was born.  </a:t>
            </a:r>
          </a:p>
        </p:txBody>
      </p:sp>
      <p:sp>
        <p:nvSpPr>
          <p:cNvPr id="4" name="Slide Number Placeholder 3"/>
          <p:cNvSpPr>
            <a:spLocks noGrp="1"/>
          </p:cNvSpPr>
          <p:nvPr>
            <p:ph type="sldNum" sz="quarter" idx="5"/>
          </p:nvPr>
        </p:nvSpPr>
        <p:spPr/>
        <p:txBody>
          <a:bodyPr/>
          <a:lstStyle/>
          <a:p>
            <a:fld id="{BF35024D-894D-48B2-90D2-B531D6A2855A}" type="slidenum">
              <a:rPr lang="en-US" smtClean="0"/>
              <a:t>1</a:t>
            </a:fld>
            <a:endParaRPr lang="en-US"/>
          </a:p>
        </p:txBody>
      </p:sp>
    </p:spTree>
    <p:extLst>
      <p:ext uri="{BB962C8B-B14F-4D97-AF65-F5344CB8AC3E}">
        <p14:creationId xmlns:p14="http://schemas.microsoft.com/office/powerpoint/2010/main" val="805457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5024D-894D-48B2-90D2-B531D6A2855A}" type="slidenum">
              <a:rPr lang="en-US" smtClean="0"/>
              <a:t>10</a:t>
            </a:fld>
            <a:endParaRPr lang="en-US"/>
          </a:p>
        </p:txBody>
      </p:sp>
    </p:spTree>
    <p:extLst>
      <p:ext uri="{BB962C8B-B14F-4D97-AF65-F5344CB8AC3E}">
        <p14:creationId xmlns:p14="http://schemas.microsoft.com/office/powerpoint/2010/main" val="2029164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the details of the </a:t>
            </a:r>
            <a:r>
              <a:rPr lang="en-US" dirty="0" err="1"/>
              <a:t>MEP..it’s</a:t>
            </a:r>
            <a:r>
              <a:rPr lang="en-US" dirty="0"/>
              <a:t> important to point out why having access to a retirement plan at work is so beneficial.  It’s no secret that unless something changes, there will be lots of people without enough money at retirement age.  </a:t>
            </a:r>
          </a:p>
          <a:p>
            <a:endParaRPr lang="en-US" dirty="0"/>
          </a:p>
          <a:p>
            <a:r>
              <a:rPr lang="en-US" dirty="0"/>
              <a:t>Currently, nearly half of working Americans have less than $10,000 saved for retirement.  That’s especially alarming for those age 35+ as they will need to save much more than they might want to in order to make up for lost time.  </a:t>
            </a:r>
          </a:p>
          <a:p>
            <a:endParaRPr lang="en-US" dirty="0"/>
          </a:p>
          <a:p>
            <a:r>
              <a:rPr lang="en-US" dirty="0"/>
              <a:t>In addition, more than 50 million workers in the US do not have a retirement savings option available at work.  Its important to point this out – because   A recent AARP survey said that 89% of workers who DID have access to a workplace retirement plan said it was highly unlikely they would have anything saved without it.  </a:t>
            </a:r>
          </a:p>
          <a:p>
            <a:endParaRPr lang="en-US" dirty="0"/>
          </a:p>
        </p:txBody>
      </p:sp>
      <p:sp>
        <p:nvSpPr>
          <p:cNvPr id="4" name="Slide Number Placeholder 3"/>
          <p:cNvSpPr>
            <a:spLocks noGrp="1"/>
          </p:cNvSpPr>
          <p:nvPr>
            <p:ph type="sldNum" sz="quarter" idx="5"/>
          </p:nvPr>
        </p:nvSpPr>
        <p:spPr/>
        <p:txBody>
          <a:bodyPr/>
          <a:lstStyle/>
          <a:p>
            <a:fld id="{BF35024D-894D-48B2-90D2-B531D6A2855A}" type="slidenum">
              <a:rPr lang="en-US" smtClean="0"/>
              <a:t>2</a:t>
            </a:fld>
            <a:endParaRPr lang="en-US"/>
          </a:p>
        </p:txBody>
      </p:sp>
    </p:spTree>
    <p:extLst>
      <p:ext uri="{BB962C8B-B14F-4D97-AF65-F5344CB8AC3E}">
        <p14:creationId xmlns:p14="http://schemas.microsoft.com/office/powerpoint/2010/main" val="3033167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 retirement savings epidemic seems to be more of a problem with those in the small business market.  </a:t>
            </a:r>
          </a:p>
          <a:p>
            <a:r>
              <a:rPr lang="en-US" dirty="0"/>
              <a:t>In 2017, less than ½ of employers with 100 workers or less offered a retirement plan to their employees.  In the same AARP study mentioned before, it was found that people are FIFTEEN times more likely to save for retirement if they have a plan through work…and less than 10% of people will save on their own if their employer does NOT offer a plan.  </a:t>
            </a:r>
          </a:p>
          <a:p>
            <a:endParaRPr lang="en-US" dirty="0"/>
          </a:p>
        </p:txBody>
      </p:sp>
      <p:sp>
        <p:nvSpPr>
          <p:cNvPr id="4" name="Slide Number Placeholder 3"/>
          <p:cNvSpPr>
            <a:spLocks noGrp="1"/>
          </p:cNvSpPr>
          <p:nvPr>
            <p:ph type="sldNum" sz="quarter" idx="5"/>
          </p:nvPr>
        </p:nvSpPr>
        <p:spPr/>
        <p:txBody>
          <a:bodyPr/>
          <a:lstStyle/>
          <a:p>
            <a:fld id="{BF35024D-894D-48B2-90D2-B531D6A2855A}" type="slidenum">
              <a:rPr lang="en-US" smtClean="0"/>
              <a:t>3</a:t>
            </a:fld>
            <a:endParaRPr lang="en-US"/>
          </a:p>
        </p:txBody>
      </p:sp>
    </p:spTree>
    <p:extLst>
      <p:ext uri="{BB962C8B-B14F-4D97-AF65-F5344CB8AC3E}">
        <p14:creationId xmlns:p14="http://schemas.microsoft.com/office/powerpoint/2010/main" val="398957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you’re like many of our clients, you may have  a few hesitations when it comes to starting a retirement plan.  Do any of these sound familiar?  </a:t>
            </a:r>
          </a:p>
          <a:p>
            <a:endParaRPr lang="en-US" dirty="0"/>
          </a:p>
          <a:p>
            <a:pPr algn="l"/>
            <a:r>
              <a:rPr lang="en-US" dirty="0"/>
              <a:t> - My business is too small – This is a very common response.  </a:t>
            </a:r>
            <a:r>
              <a:rPr lang="en-US" sz="1200" b="0" i="0" u="none" strike="noStrike" baseline="0" dirty="0">
                <a:solidFill>
                  <a:srgbClr val="221E1F"/>
                </a:solidFill>
                <a:latin typeface="Gotham Book"/>
              </a:rPr>
              <a:t>More than half (59 percent) of small-business owners believe their company is simply too small to justify having a retirement plan in place. </a:t>
            </a:r>
            <a:r>
              <a:rPr lang="en-US" sz="1200" b="0" i="0" u="none" strike="noStrike" baseline="0" dirty="0">
                <a:solidFill>
                  <a:srgbClr val="221E1F"/>
                </a:solidFill>
                <a:latin typeface="Minion Pro"/>
              </a:rPr>
              <a:t>T</a:t>
            </a:r>
            <a:r>
              <a:rPr lang="en-US" sz="1200" b="0" i="0" u="none" strike="noStrike" baseline="0" dirty="0">
                <a:solidFill>
                  <a:srgbClr val="221E1F"/>
                </a:solidFill>
                <a:latin typeface="Gotham Book"/>
              </a:rPr>
              <a:t>he percentage jumps to 70 percent among owner-only businesses. </a:t>
            </a:r>
          </a:p>
          <a:p>
            <a:pPr algn="l"/>
            <a:r>
              <a:rPr lang="en-US" sz="1200" b="0" i="0" u="none" strike="noStrike" baseline="0" dirty="0">
                <a:solidFill>
                  <a:srgbClr val="221E1F"/>
                </a:solidFill>
                <a:latin typeface="Gotham Book"/>
              </a:rPr>
              <a:t> - “ It will cost too much” – as a small business, you might be worried that you don’t have the buying power some of the larger companies have…many clients were concerned that starting a plan wouldn’t be affordable when they first started shopping around for plan options. </a:t>
            </a:r>
          </a:p>
          <a:p>
            <a:pPr algn="l"/>
            <a:r>
              <a:rPr lang="en-US" sz="1200" b="0" i="0" u="none" strike="noStrike" baseline="0" dirty="0">
                <a:solidFill>
                  <a:srgbClr val="221E1F"/>
                </a:solidFill>
                <a:latin typeface="Gotham Book"/>
              </a:rPr>
              <a:t> - It will be too much work - We know that many 401(k) policies can seem difficult to create.  Or maybe starting a retirement plan seems to be too daunting of a task in general for many small business owners. We know you often juggle many different responsibilities throughout your work day and don’t have time to sort through pile after pile of IRS paperwork to start up a new 401(k) plan. </a:t>
            </a:r>
          </a:p>
          <a:p>
            <a:pPr algn="l"/>
            <a:endParaRPr lang="en-US" sz="1200" b="0" i="0" u="none" strike="noStrike" baseline="0" dirty="0">
              <a:solidFill>
                <a:srgbClr val="221E1F"/>
              </a:solidFill>
              <a:latin typeface="Gotham Book"/>
            </a:endParaRPr>
          </a:p>
          <a:p>
            <a:pPr algn="l"/>
            <a:r>
              <a:rPr lang="en-US" sz="1200" b="0" i="0" u="none" strike="noStrike" baseline="0" dirty="0">
                <a:solidFill>
                  <a:srgbClr val="221E1F"/>
                </a:solidFill>
                <a:latin typeface="Gotham Book"/>
              </a:rPr>
              <a:t>Fortunately, the TPC Open MEP option can help you avoid or overcome all of these challenges.  Now let’s find out how…. </a:t>
            </a:r>
          </a:p>
          <a:p>
            <a:pPr algn="l"/>
            <a:endParaRPr lang="en-US" sz="1200" b="0" i="0" u="none" strike="noStrike" baseline="0" dirty="0">
              <a:solidFill>
                <a:srgbClr val="221E1F"/>
              </a:solidFill>
              <a:latin typeface="Gotham Book"/>
            </a:endParaRPr>
          </a:p>
          <a:p>
            <a:pPr algn="l"/>
            <a:endParaRPr lang="en-US" dirty="0"/>
          </a:p>
        </p:txBody>
      </p:sp>
      <p:sp>
        <p:nvSpPr>
          <p:cNvPr id="4" name="Slide Number Placeholder 3"/>
          <p:cNvSpPr>
            <a:spLocks noGrp="1"/>
          </p:cNvSpPr>
          <p:nvPr>
            <p:ph type="sldNum" sz="quarter" idx="5"/>
          </p:nvPr>
        </p:nvSpPr>
        <p:spPr/>
        <p:txBody>
          <a:bodyPr/>
          <a:lstStyle/>
          <a:p>
            <a:fld id="{BF35024D-894D-48B2-90D2-B531D6A2855A}" type="slidenum">
              <a:rPr lang="en-US" smtClean="0"/>
              <a:t>4</a:t>
            </a:fld>
            <a:endParaRPr lang="en-US"/>
          </a:p>
        </p:txBody>
      </p:sp>
    </p:spTree>
    <p:extLst>
      <p:ext uri="{BB962C8B-B14F-4D97-AF65-F5344CB8AC3E}">
        <p14:creationId xmlns:p14="http://schemas.microsoft.com/office/powerpoint/2010/main" val="329790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IS a MEP?  Simple.  Your company retirement plan is combined with other unrelated company plans to form one big plan.  In doing so you will save money, time, and effort. Here’s how it works.  </a:t>
            </a:r>
          </a:p>
          <a:p>
            <a:endParaRPr lang="en-US" dirty="0"/>
          </a:p>
          <a:p>
            <a:r>
              <a:rPr lang="en-US" dirty="0"/>
              <a:t>First, your overall plan management is simplified in using one plan document for the entire group.  This also eliminates the need for a lot of the normal paperwork and responsibilities, and just makes things easier overall.</a:t>
            </a:r>
          </a:p>
          <a:p>
            <a:endParaRPr lang="en-US" dirty="0"/>
          </a:p>
          <a:p>
            <a:r>
              <a:rPr lang="en-US" dirty="0"/>
              <a:t>After you adopt the agreements and the plan is in place, TPC 401(k) will oversee the plan and in doing so, we accept the legal responsibilities and accountability.  Your normal fiduciary responsibilities will be outsourced to us. Thus – the overall time and effort that you the plan sponsor need to put in will be drastically reduced so you can keep your focus on running your business. </a:t>
            </a:r>
          </a:p>
          <a:p>
            <a:endParaRPr lang="en-US" dirty="0"/>
          </a:p>
        </p:txBody>
      </p:sp>
      <p:sp>
        <p:nvSpPr>
          <p:cNvPr id="4" name="Slide Number Placeholder 3"/>
          <p:cNvSpPr>
            <a:spLocks noGrp="1"/>
          </p:cNvSpPr>
          <p:nvPr>
            <p:ph type="sldNum" sz="quarter" idx="5"/>
          </p:nvPr>
        </p:nvSpPr>
        <p:spPr/>
        <p:txBody>
          <a:bodyPr/>
          <a:lstStyle/>
          <a:p>
            <a:fld id="{BF35024D-894D-48B2-90D2-B531D6A2855A}" type="slidenum">
              <a:rPr lang="en-US" smtClean="0"/>
              <a:t>5</a:t>
            </a:fld>
            <a:endParaRPr lang="en-US"/>
          </a:p>
        </p:txBody>
      </p:sp>
    </p:spTree>
    <p:extLst>
      <p:ext uri="{BB962C8B-B14F-4D97-AF65-F5344CB8AC3E}">
        <p14:creationId xmlns:p14="http://schemas.microsoft.com/office/powerpoint/2010/main" val="3443846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you understand the general concepts of the MEP. …so let’s sum them up.  Since your plan will be grouped in with those of other non-affiliated employer plans, you will enjoy the benefits of economies of scale.  That is – pricing will be much cheaper because there is strength in numbers.</a:t>
            </a:r>
          </a:p>
          <a:p>
            <a:endParaRPr lang="en-US" dirty="0"/>
          </a:p>
          <a:p>
            <a:r>
              <a:rPr lang="en-US" dirty="0"/>
              <a:t>Fiduciary responsibilities and legal liability of the management of the plan are outsourced to TPC, which has been proven to significantly reduce your time, duties,  and responsibilities as plan sponsor.  </a:t>
            </a:r>
          </a:p>
          <a:p>
            <a:endParaRPr lang="en-US" dirty="0"/>
          </a:p>
          <a:p>
            <a:r>
              <a:rPr lang="en-US" dirty="0"/>
              <a:t>If applicable, this process will also free up the time of your financial advisor so that he or she may focus less of their time and efforts on administrative duties and instead focus on more important things such as finding ways to help you and your employees achieve your personal financial goals.  </a:t>
            </a:r>
          </a:p>
          <a:p>
            <a:endParaRPr lang="en-US" dirty="0"/>
          </a:p>
        </p:txBody>
      </p:sp>
      <p:sp>
        <p:nvSpPr>
          <p:cNvPr id="4" name="Slide Number Placeholder 3"/>
          <p:cNvSpPr>
            <a:spLocks noGrp="1"/>
          </p:cNvSpPr>
          <p:nvPr>
            <p:ph type="sldNum" sz="quarter" idx="5"/>
          </p:nvPr>
        </p:nvSpPr>
        <p:spPr/>
        <p:txBody>
          <a:bodyPr/>
          <a:lstStyle/>
          <a:p>
            <a:fld id="{BF35024D-894D-48B2-90D2-B531D6A2855A}" type="slidenum">
              <a:rPr lang="en-US" smtClean="0"/>
              <a:t>6</a:t>
            </a:fld>
            <a:endParaRPr lang="en-US"/>
          </a:p>
        </p:txBody>
      </p:sp>
    </p:spTree>
    <p:extLst>
      <p:ext uri="{BB962C8B-B14F-4D97-AF65-F5344CB8AC3E}">
        <p14:creationId xmlns:p14="http://schemas.microsoft.com/office/powerpoint/2010/main" val="119453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specific benefits for everyone when you join the TPC MEP 401(k). </a:t>
            </a:r>
          </a:p>
          <a:p>
            <a:endParaRPr lang="en-US" dirty="0"/>
          </a:p>
          <a:p>
            <a:r>
              <a:rPr lang="en-US" dirty="0"/>
              <a:t>First, for your EMPLOYEES – this includes professional investment management, and access to the same sort of high quality funds you’d expect to get with a much larger company.</a:t>
            </a:r>
          </a:p>
          <a:p>
            <a:r>
              <a:rPr lang="en-US" dirty="0"/>
              <a:t>We also pride ourselves on providing a customer service experience that is second to none.  No annoying telephone prompts or wasting your precious time on hold waiting for service.  Our team of experienced professionals is highly accessible to you and your staff.  We will provide your employees with direct number to reach us as well as an e mail address if that’s more convenient.  Your employees will become familiar with the people assisting them with their accounts which tends to provide an additional level of confidence and </a:t>
            </a:r>
            <a:r>
              <a:rPr lang="en-US" dirty="0" err="1"/>
              <a:t>confort</a:t>
            </a:r>
            <a:r>
              <a:rPr lang="en-US" dirty="0"/>
              <a:t>.</a:t>
            </a:r>
          </a:p>
          <a:p>
            <a:r>
              <a:rPr lang="en-US" dirty="0"/>
              <a:t>Participants in the MEP also enjoy the convenience of automated technology.  Most, if not all changes, transactions, and requests can be done instantly right online.  </a:t>
            </a:r>
          </a:p>
        </p:txBody>
      </p:sp>
      <p:sp>
        <p:nvSpPr>
          <p:cNvPr id="4" name="Slide Number Placeholder 3"/>
          <p:cNvSpPr>
            <a:spLocks noGrp="1"/>
          </p:cNvSpPr>
          <p:nvPr>
            <p:ph type="sldNum" sz="quarter" idx="5"/>
          </p:nvPr>
        </p:nvSpPr>
        <p:spPr/>
        <p:txBody>
          <a:bodyPr/>
          <a:lstStyle/>
          <a:p>
            <a:fld id="{BF35024D-894D-48B2-90D2-B531D6A2855A}" type="slidenum">
              <a:rPr lang="en-US" smtClean="0"/>
              <a:t>7</a:t>
            </a:fld>
            <a:endParaRPr lang="en-US"/>
          </a:p>
        </p:txBody>
      </p:sp>
    </p:spTree>
    <p:extLst>
      <p:ext uri="{BB962C8B-B14F-4D97-AF65-F5344CB8AC3E}">
        <p14:creationId xmlns:p14="http://schemas.microsoft.com/office/powerpoint/2010/main" val="516509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also important to point out a few features of the MEP that will directly benefit you as the plan sponsor or company owner.  </a:t>
            </a:r>
          </a:p>
          <a:p>
            <a:endParaRPr lang="en-US" dirty="0"/>
          </a:p>
          <a:p>
            <a:r>
              <a:rPr lang="en-US" dirty="0"/>
              <a:t>-For one– you will have the freedom and flexibility to choose your own plan provisions best suited for your needs such as company match, eligibility, loans, age for withdrawals and so on. </a:t>
            </a:r>
          </a:p>
          <a:p>
            <a:r>
              <a:rPr lang="en-US" dirty="0"/>
              <a:t>-Additionally, many company owners have enjoyed the potential tax benefits that come with implementing a plan such as this both on a personal and professional level. Many have taken advantage of  maximizing personal contributions to the plan as well as the tax advantages that can come with making contributions to employee accounts via a match or a profit sharing source.  </a:t>
            </a:r>
          </a:p>
          <a:p>
            <a:r>
              <a:rPr lang="en-US" dirty="0"/>
              <a:t>-Looking to attract and retain the best employees?  In today’s competitive workforce a retirement plan is a necessary component of an overall benefits package if you’re looking to be competitive.  For many experienced professionals searching for a new job, a retirement plan through work is a requirement high on the priority list and could be a deciding factor between going to work or STAYING at work for YOUR company or going to someone </a:t>
            </a:r>
            <a:r>
              <a:rPr lang="en-US" dirty="0" err="1"/>
              <a:t>elses’s</a:t>
            </a:r>
            <a:r>
              <a:rPr lang="en-US" dirty="0"/>
              <a:t>.  Having a retirement plan in place sends a positive message that you care for your employees and their financial future.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BF35024D-894D-48B2-90D2-B531D6A2855A}" type="slidenum">
              <a:rPr lang="en-US" smtClean="0"/>
              <a:t>8</a:t>
            </a:fld>
            <a:endParaRPr lang="en-US"/>
          </a:p>
        </p:txBody>
      </p:sp>
    </p:spTree>
    <p:extLst>
      <p:ext uri="{BB962C8B-B14F-4D97-AF65-F5344CB8AC3E}">
        <p14:creationId xmlns:p14="http://schemas.microsoft.com/office/powerpoint/2010/main" val="1895806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let’s review.  A MEP retirement plan is</a:t>
            </a:r>
          </a:p>
          <a:p>
            <a:endParaRPr lang="en-US" dirty="0"/>
          </a:p>
          <a:p>
            <a:r>
              <a:rPr lang="en-US" dirty="0"/>
              <a:t> - Easy to set up and maintain</a:t>
            </a:r>
          </a:p>
          <a:p>
            <a:r>
              <a:rPr lang="en-US" dirty="0"/>
              <a:t> - Reduces your risk and responsibilities</a:t>
            </a:r>
          </a:p>
          <a:p>
            <a:r>
              <a:rPr lang="en-US" dirty="0"/>
              <a:t> and </a:t>
            </a:r>
          </a:p>
          <a:p>
            <a:r>
              <a:rPr lang="en-US" dirty="0"/>
              <a:t> - Is much more affordable for you and your employees</a:t>
            </a:r>
          </a:p>
          <a:p>
            <a:endParaRPr lang="en-US" dirty="0"/>
          </a:p>
          <a:p>
            <a:r>
              <a:rPr lang="en-US" dirty="0"/>
              <a:t>On behalf of everyone here at TPC 401(k), we want to commend you for considering starting a retirement plan. We look forward to helping you achieve financial success for both yourself and your staff.  So sit back, relax, and let us do the work.  All you need to do is make the decision to get started.</a:t>
            </a:r>
          </a:p>
        </p:txBody>
      </p:sp>
      <p:sp>
        <p:nvSpPr>
          <p:cNvPr id="4" name="Slide Number Placeholder 3"/>
          <p:cNvSpPr>
            <a:spLocks noGrp="1"/>
          </p:cNvSpPr>
          <p:nvPr>
            <p:ph type="sldNum" sz="quarter" idx="5"/>
          </p:nvPr>
        </p:nvSpPr>
        <p:spPr/>
        <p:txBody>
          <a:bodyPr/>
          <a:lstStyle/>
          <a:p>
            <a:fld id="{BF35024D-894D-48B2-90D2-B531D6A2855A}" type="slidenum">
              <a:rPr lang="en-US" smtClean="0"/>
              <a:t>9</a:t>
            </a:fld>
            <a:endParaRPr lang="en-US"/>
          </a:p>
        </p:txBody>
      </p:sp>
    </p:spTree>
    <p:extLst>
      <p:ext uri="{BB962C8B-B14F-4D97-AF65-F5344CB8AC3E}">
        <p14:creationId xmlns:p14="http://schemas.microsoft.com/office/powerpoint/2010/main" val="1365846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3C35-2900-4A7C-9EA7-D79E4C65C9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1E91E8-2421-4AEB-A2C8-F618E35DD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F95AE2-1444-47B5-9869-050A240E36F8}"/>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5" name="Footer Placeholder 4">
            <a:extLst>
              <a:ext uri="{FF2B5EF4-FFF2-40B4-BE49-F238E27FC236}">
                <a16:creationId xmlns:a16="http://schemas.microsoft.com/office/drawing/2014/main" id="{3C307FD2-6FBE-418A-8923-1482FA737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BE519-D295-4975-B5BF-FA2B48DF3B51}"/>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27006490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8A18-213C-4D85-8470-3D31B38695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C9B7CF-4A37-47BC-9597-670DD1F7C7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43444-C4D7-4E4D-815E-BB6A73306B30}"/>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5" name="Footer Placeholder 4">
            <a:extLst>
              <a:ext uri="{FF2B5EF4-FFF2-40B4-BE49-F238E27FC236}">
                <a16:creationId xmlns:a16="http://schemas.microsoft.com/office/drawing/2014/main" id="{BAAC8E4C-15D5-4D0C-9145-B58E8EAB7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8DED9-7BE5-49BF-A37B-DF19CF72532E}"/>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3911801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A47BC0-FFE7-4B00-AA95-A1C049BE1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8DB1CB-F182-49EE-9416-1BE528C804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FE9DDC-F610-4B65-9581-7E3AB3C77097}"/>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5" name="Footer Placeholder 4">
            <a:extLst>
              <a:ext uri="{FF2B5EF4-FFF2-40B4-BE49-F238E27FC236}">
                <a16:creationId xmlns:a16="http://schemas.microsoft.com/office/drawing/2014/main" id="{D708CECD-FAD2-4ADD-8197-CDF8AC3EF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1DC7B-FFA3-4D25-ABB7-15B1439ADC8C}"/>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2814934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2CEA-F077-45DB-A716-CCC05B2EA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061B84-992A-416F-B118-DC4CB4DE19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97071-0AD5-4A2F-A569-8C8E86DBBEE3}"/>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5" name="Footer Placeholder 4">
            <a:extLst>
              <a:ext uri="{FF2B5EF4-FFF2-40B4-BE49-F238E27FC236}">
                <a16:creationId xmlns:a16="http://schemas.microsoft.com/office/drawing/2014/main" id="{0C35D1E7-FE08-4D02-805F-93F404FC7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99521-5C6A-4BF4-9E29-03EB7768DBAE}"/>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10024068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D2B4-6E3F-4DF3-A641-2F9D2217A6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AAE152-783F-45C2-8A39-A14D0F4484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ACB23C-9109-4398-801C-53F28FDBB4FA}"/>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5" name="Footer Placeholder 4">
            <a:extLst>
              <a:ext uri="{FF2B5EF4-FFF2-40B4-BE49-F238E27FC236}">
                <a16:creationId xmlns:a16="http://schemas.microsoft.com/office/drawing/2014/main" id="{885C4D18-3F11-4E51-ADE6-A62381F98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85BFE-2704-4937-B6E6-854F37DDCD29}"/>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12811777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9CD7-7BE5-410C-A056-E9495A7497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D18082-F252-49FA-91BD-104106949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51CF0E-B29D-405F-A10F-6EC5396F28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F4D27E-4CC4-48DE-A49A-1F801CD05CCC}"/>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6" name="Footer Placeholder 5">
            <a:extLst>
              <a:ext uri="{FF2B5EF4-FFF2-40B4-BE49-F238E27FC236}">
                <a16:creationId xmlns:a16="http://schemas.microsoft.com/office/drawing/2014/main" id="{B7E7C97B-A096-4E3D-81B4-9BE77C3262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C0F3F-A364-4426-AD3E-39A669318999}"/>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17911159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B2DC-1731-47A3-A8C6-0DA483067A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11812B-D810-4816-9B3F-D7BD2AB5BA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3F5A31-89CF-4F25-87E4-0A9D65266E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CCE561-F542-4E41-8639-516D6FAD5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326662-DAFF-418E-8EF3-E4D0950507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EBB1D-5D5F-4F85-8170-C9B4C95E9EF7}"/>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8" name="Footer Placeholder 7">
            <a:extLst>
              <a:ext uri="{FF2B5EF4-FFF2-40B4-BE49-F238E27FC236}">
                <a16:creationId xmlns:a16="http://schemas.microsoft.com/office/drawing/2014/main" id="{B2A21E9E-7F73-47D9-BFE2-C324D70DF7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22F29D-1CDE-4EC7-A799-5BEF2EE0A3B7}"/>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1483675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F012-F336-4F62-99C4-BCD43B45B5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89C4DA-2C50-4E99-92A6-A63D09E02781}"/>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4" name="Footer Placeholder 3">
            <a:extLst>
              <a:ext uri="{FF2B5EF4-FFF2-40B4-BE49-F238E27FC236}">
                <a16:creationId xmlns:a16="http://schemas.microsoft.com/office/drawing/2014/main" id="{43268B82-F91C-4287-AEDD-BF5C714578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63B6A-2B50-4DEA-9BF5-68C129B2D867}"/>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16118444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98E89-01D8-41CD-9B86-2F27054B3D17}"/>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3" name="Footer Placeholder 2">
            <a:extLst>
              <a:ext uri="{FF2B5EF4-FFF2-40B4-BE49-F238E27FC236}">
                <a16:creationId xmlns:a16="http://schemas.microsoft.com/office/drawing/2014/main" id="{466B9CFA-6C64-4F89-A980-1648E58C27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523818-AB85-41A6-8B02-5F3C13B75175}"/>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1043252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E132-248F-4F42-A197-24F9A66874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9A713B-1FD4-4FDA-9746-4DCC2DCB2F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5A14CB-4BD9-4A29-8981-B894A8765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48C00F-34A2-4CFA-81DC-E53F036CAB88}"/>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6" name="Footer Placeholder 5">
            <a:extLst>
              <a:ext uri="{FF2B5EF4-FFF2-40B4-BE49-F238E27FC236}">
                <a16:creationId xmlns:a16="http://schemas.microsoft.com/office/drawing/2014/main" id="{0A920D7A-0683-4D82-8C4D-85A578BFB1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3087F-8B39-41CF-9445-30C2C70E3D26}"/>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377332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F8C1-514E-44E8-83FF-AA95D2FD5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F6DA1A-AA38-4161-BB70-902A21F77F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EBA62A-F4B6-4016-8D5A-D22B06BC1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0121F4-99A5-41F7-9E2A-2A877AC07D52}"/>
              </a:ext>
            </a:extLst>
          </p:cNvPr>
          <p:cNvSpPr>
            <a:spLocks noGrp="1"/>
          </p:cNvSpPr>
          <p:nvPr>
            <p:ph type="dt" sz="half" idx="10"/>
          </p:nvPr>
        </p:nvSpPr>
        <p:spPr/>
        <p:txBody>
          <a:bodyPr/>
          <a:lstStyle/>
          <a:p>
            <a:fld id="{AFB37408-5E5A-48FD-932C-EA798DB10B4C}" type="datetimeFigureOut">
              <a:rPr lang="en-US" smtClean="0"/>
              <a:t>1/15/2019</a:t>
            </a:fld>
            <a:endParaRPr lang="en-US"/>
          </a:p>
        </p:txBody>
      </p:sp>
      <p:sp>
        <p:nvSpPr>
          <p:cNvPr id="6" name="Footer Placeholder 5">
            <a:extLst>
              <a:ext uri="{FF2B5EF4-FFF2-40B4-BE49-F238E27FC236}">
                <a16:creationId xmlns:a16="http://schemas.microsoft.com/office/drawing/2014/main" id="{79544EAB-25A2-4472-A5EC-F46D4D67C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B228A-1479-46ED-B22C-B24647460AFF}"/>
              </a:ext>
            </a:extLst>
          </p:cNvPr>
          <p:cNvSpPr>
            <a:spLocks noGrp="1"/>
          </p:cNvSpPr>
          <p:nvPr>
            <p:ph type="sldNum" sz="quarter" idx="12"/>
          </p:nvPr>
        </p:nvSpPr>
        <p:spPr/>
        <p:txBody>
          <a:bodyPr/>
          <a:lstStyle/>
          <a:p>
            <a:fld id="{42F16CD7-B8E9-43D3-AB5D-5497CF3BDB26}" type="slidenum">
              <a:rPr lang="en-US" smtClean="0"/>
              <a:t>‹#›</a:t>
            </a:fld>
            <a:endParaRPr lang="en-US"/>
          </a:p>
        </p:txBody>
      </p:sp>
    </p:spTree>
    <p:extLst>
      <p:ext uri="{BB962C8B-B14F-4D97-AF65-F5344CB8AC3E}">
        <p14:creationId xmlns:p14="http://schemas.microsoft.com/office/powerpoint/2010/main" val="921359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49B21-1A33-48C0-B134-FBB812809C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AF7500-7F3E-44B4-B874-557BC083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C90E8-A509-4866-80E4-CC0D2F3AB9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37408-5E5A-48FD-932C-EA798DB10B4C}" type="datetimeFigureOut">
              <a:rPr lang="en-US" smtClean="0"/>
              <a:t>1/15/2019</a:t>
            </a:fld>
            <a:endParaRPr lang="en-US"/>
          </a:p>
        </p:txBody>
      </p:sp>
      <p:sp>
        <p:nvSpPr>
          <p:cNvPr id="5" name="Footer Placeholder 4">
            <a:extLst>
              <a:ext uri="{FF2B5EF4-FFF2-40B4-BE49-F238E27FC236}">
                <a16:creationId xmlns:a16="http://schemas.microsoft.com/office/drawing/2014/main" id="{7F4016A8-B75D-40E0-A4B1-6459EB3163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049BB0-E68F-477D-B31F-9018DCE26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16CD7-B8E9-43D3-AB5D-5497CF3BDB26}" type="slidenum">
              <a:rPr lang="en-US" smtClean="0"/>
              <a:t>‹#›</a:t>
            </a:fld>
            <a:endParaRPr lang="en-US"/>
          </a:p>
        </p:txBody>
      </p:sp>
    </p:spTree>
    <p:extLst>
      <p:ext uri="{BB962C8B-B14F-4D97-AF65-F5344CB8AC3E}">
        <p14:creationId xmlns:p14="http://schemas.microsoft.com/office/powerpoint/2010/main" val="1619958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hyperlink" Target="mailto:angelap@payrollcompany.biz"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4.emf"/><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1.jpe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2.emf"/><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2.e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7.m4a"/><Relationship Id="rId7" Type="http://schemas.openxmlformats.org/officeDocument/2006/relationships/image" Target="../media/image2.e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image" Target="../media/image1.jpe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emf"/><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2.emf"/><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7.jp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F918D-80E6-874D-ABF2-4E2A698CE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30" y="0"/>
            <a:ext cx="12733660" cy="8492836"/>
          </a:xfrm>
          <a:prstGeom prst="rect">
            <a:avLst/>
          </a:prstGeom>
        </p:spPr>
      </p:pic>
      <p:sp>
        <p:nvSpPr>
          <p:cNvPr id="2" name="Title 1">
            <a:extLst>
              <a:ext uri="{FF2B5EF4-FFF2-40B4-BE49-F238E27FC236}">
                <a16:creationId xmlns:a16="http://schemas.microsoft.com/office/drawing/2014/main" id="{055F0D53-2074-42AC-A2FB-D89CAB2D8546}"/>
              </a:ext>
            </a:extLst>
          </p:cNvPr>
          <p:cNvSpPr>
            <a:spLocks noGrp="1"/>
          </p:cNvSpPr>
          <p:nvPr>
            <p:ph type="ctrTitle"/>
          </p:nvPr>
        </p:nvSpPr>
        <p:spPr>
          <a:xfrm>
            <a:off x="6662706" y="3230276"/>
            <a:ext cx="5250873" cy="1113127"/>
          </a:xfrm>
        </p:spPr>
        <p:txBody>
          <a:bodyPr>
            <a:noAutofit/>
          </a:bodyPr>
          <a:lstStyle/>
          <a:p>
            <a:pPr algn="l"/>
            <a:r>
              <a:rPr lang="en-US" sz="7200" dirty="0">
                <a:solidFill>
                  <a:schemeClr val="bg1"/>
                </a:solidFill>
                <a:latin typeface="Gotham Medium" pitchFamily="2" charset="0"/>
                <a:cs typeface="Gotham Medium" pitchFamily="2" charset="0"/>
              </a:rPr>
              <a:t>OPEN MEP</a:t>
            </a:r>
          </a:p>
        </p:txBody>
      </p:sp>
      <p:sp>
        <p:nvSpPr>
          <p:cNvPr id="3" name="Subtitle 2">
            <a:extLst>
              <a:ext uri="{FF2B5EF4-FFF2-40B4-BE49-F238E27FC236}">
                <a16:creationId xmlns:a16="http://schemas.microsoft.com/office/drawing/2014/main" id="{6FB34B64-0814-4568-B3E4-8314106D5EFF}"/>
              </a:ext>
            </a:extLst>
          </p:cNvPr>
          <p:cNvSpPr>
            <a:spLocks noGrp="1"/>
          </p:cNvSpPr>
          <p:nvPr>
            <p:ph type="subTitle" idx="1"/>
          </p:nvPr>
        </p:nvSpPr>
        <p:spPr>
          <a:xfrm>
            <a:off x="6719455" y="4246418"/>
            <a:ext cx="5472546" cy="932583"/>
          </a:xfrm>
        </p:spPr>
        <p:txBody>
          <a:bodyPr>
            <a:noAutofit/>
          </a:bodyPr>
          <a:lstStyle/>
          <a:p>
            <a:pPr algn="l"/>
            <a:r>
              <a:rPr lang="en-US" sz="2600" dirty="0">
                <a:latin typeface="Gotham Medium" pitchFamily="2" charset="0"/>
                <a:cs typeface="Gotham Medium" pitchFamily="2" charset="0"/>
              </a:rPr>
              <a:t>The Retirement Plan Solution </a:t>
            </a:r>
          </a:p>
          <a:p>
            <a:pPr algn="l"/>
            <a:r>
              <a:rPr lang="en-US" sz="2600" dirty="0">
                <a:latin typeface="Gotham Medium" pitchFamily="2" charset="0"/>
                <a:cs typeface="Gotham Medium" pitchFamily="2" charset="0"/>
              </a:rPr>
              <a:t>for Small Businesses</a:t>
            </a:r>
          </a:p>
          <a:p>
            <a:pPr algn="l"/>
            <a:endParaRPr lang="en-US" sz="2600" dirty="0">
              <a:latin typeface="Gotham Medium" pitchFamily="2" charset="0"/>
              <a:cs typeface="Gotham Medium" pitchFamily="2" charset="0"/>
            </a:endParaRPr>
          </a:p>
        </p:txBody>
      </p:sp>
      <p:pic>
        <p:nvPicPr>
          <p:cNvPr id="11" name="Picture 10">
            <a:extLst>
              <a:ext uri="{FF2B5EF4-FFF2-40B4-BE49-F238E27FC236}">
                <a16:creationId xmlns:a16="http://schemas.microsoft.com/office/drawing/2014/main" id="{F649C8BD-DE7F-914C-B666-0E3D7379BE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9510" y="1648192"/>
            <a:ext cx="2646218" cy="1526664"/>
          </a:xfrm>
          <a:prstGeom prst="rect">
            <a:avLst/>
          </a:prstGeom>
        </p:spPr>
      </p:pic>
      <p:pic>
        <p:nvPicPr>
          <p:cNvPr id="4" name="Recorded Sound">
            <a:hlinkClick r:id="" action="ppaction://media"/>
            <a:extLst>
              <a:ext uri="{FF2B5EF4-FFF2-40B4-BE49-F238E27FC236}">
                <a16:creationId xmlns:a16="http://schemas.microsoft.com/office/drawing/2014/main" id="{09FD1E5D-A49C-49F9-A21E-FEE5703454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52002853"/>
      </p:ext>
    </p:extLst>
  </p:cSld>
  <p:clrMapOvr>
    <a:masterClrMapping/>
  </p:clrMapOvr>
  <mc:AlternateContent xmlns:mc="http://schemas.openxmlformats.org/markup-compatibility/2006" xmlns:p14="http://schemas.microsoft.com/office/powerpoint/2010/main">
    <mc:Choice Requires="p14">
      <p:transition p14:dur="1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1B9AFE-1E99-FE4F-ACA8-995218189C8A}"/>
              </a:ext>
            </a:extLst>
          </p:cNvPr>
          <p:cNvSpPr/>
          <p:nvPr/>
        </p:nvSpPr>
        <p:spPr>
          <a:xfrm>
            <a:off x="0" y="0"/>
            <a:ext cx="12192000" cy="3681984"/>
          </a:xfrm>
          <a:prstGeom prst="rect">
            <a:avLst/>
          </a:prstGeom>
          <a:solidFill>
            <a:srgbClr val="2249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D3C688-5068-49F9-990D-39BB5FC895AF}"/>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93FE277-BA07-49D8-A759-F69670995603}"/>
              </a:ext>
            </a:extLst>
          </p:cNvPr>
          <p:cNvSpPr>
            <a:spLocks noGrp="1"/>
          </p:cNvSpPr>
          <p:nvPr>
            <p:ph idx="1"/>
          </p:nvPr>
        </p:nvSpPr>
        <p:spPr>
          <a:xfrm>
            <a:off x="138896" y="2274125"/>
            <a:ext cx="11214904" cy="603187"/>
          </a:xfrm>
        </p:spPr>
        <p:txBody>
          <a:bodyPr>
            <a:normAutofit lnSpcReduction="10000"/>
          </a:bodyPr>
          <a:lstStyle/>
          <a:p>
            <a:pPr marL="0" indent="0" algn="ctr">
              <a:buNone/>
            </a:pPr>
            <a:r>
              <a:rPr lang="en-US" sz="4000" dirty="0">
                <a:solidFill>
                  <a:schemeClr val="bg1"/>
                </a:solidFill>
                <a:latin typeface="Gotham Medium" pitchFamily="2" charset="0"/>
                <a:cs typeface="Gotham Medium" pitchFamily="2" charset="0"/>
              </a:rPr>
              <a:t>Management for Growth</a:t>
            </a:r>
          </a:p>
        </p:txBody>
      </p:sp>
      <p:sp>
        <p:nvSpPr>
          <p:cNvPr id="5" name="TextBox 4">
            <a:extLst>
              <a:ext uri="{FF2B5EF4-FFF2-40B4-BE49-F238E27FC236}">
                <a16:creationId xmlns:a16="http://schemas.microsoft.com/office/drawing/2014/main" id="{E50A7B2C-CDFA-934D-AA90-D613C158673E}"/>
              </a:ext>
            </a:extLst>
          </p:cNvPr>
          <p:cNvSpPr txBox="1"/>
          <p:nvPr/>
        </p:nvSpPr>
        <p:spPr>
          <a:xfrm>
            <a:off x="903414" y="3753425"/>
            <a:ext cx="9951720" cy="2123658"/>
          </a:xfrm>
          <a:prstGeom prst="rect">
            <a:avLst/>
          </a:prstGeom>
          <a:noFill/>
        </p:spPr>
        <p:txBody>
          <a:bodyPr wrap="square" rtlCol="0">
            <a:spAutoFit/>
          </a:bodyPr>
          <a:lstStyle/>
          <a:p>
            <a:pPr algn="ctr"/>
            <a:endParaRPr lang="en-US" sz="2400" dirty="0">
              <a:latin typeface="Gotham Medium" pitchFamily="2" charset="0"/>
              <a:cs typeface="Gotham Medium" pitchFamily="2" charset="0"/>
            </a:endParaRPr>
          </a:p>
          <a:p>
            <a:pPr algn="ctr"/>
            <a:r>
              <a:rPr lang="en-US" sz="2800" dirty="0">
                <a:latin typeface="Gotham Medium" pitchFamily="2" charset="0"/>
                <a:cs typeface="Gotham Medium" pitchFamily="2" charset="0"/>
              </a:rPr>
              <a:t>Angela </a:t>
            </a:r>
            <a:r>
              <a:rPr lang="en-US" sz="2800" dirty="0" err="1">
                <a:latin typeface="Gotham Medium" pitchFamily="2" charset="0"/>
                <a:cs typeface="Gotham Medium" pitchFamily="2" charset="0"/>
              </a:rPr>
              <a:t>Pickel</a:t>
            </a:r>
            <a:r>
              <a:rPr lang="en-US" sz="2400" dirty="0">
                <a:latin typeface="Gotham Medium" pitchFamily="2" charset="0"/>
                <a:cs typeface="Gotham Medium" pitchFamily="2" charset="0"/>
              </a:rPr>
              <a:t>, </a:t>
            </a:r>
            <a:r>
              <a:rPr lang="en-US" sz="2400" i="1" dirty="0">
                <a:latin typeface="Gotham Medium Italic" pitchFamily="2" charset="0"/>
                <a:cs typeface="Gotham Medium Italic" pitchFamily="2" charset="0"/>
              </a:rPr>
              <a:t>VP  Retirement Services</a:t>
            </a:r>
          </a:p>
          <a:p>
            <a:pPr algn="ctr"/>
            <a:r>
              <a:rPr lang="en-US" sz="2400" dirty="0">
                <a:latin typeface="Gotham Medium" pitchFamily="2" charset="0"/>
                <a:cs typeface="Gotham Medium" pitchFamily="2" charset="0"/>
                <a:hlinkClick r:id="rId4"/>
              </a:rPr>
              <a:t>angelap@payrollcompany.biz</a:t>
            </a:r>
            <a:endParaRPr lang="en-US" sz="2400" dirty="0">
              <a:latin typeface="Gotham Medium" pitchFamily="2" charset="0"/>
              <a:cs typeface="Gotham Medium" pitchFamily="2" charset="0"/>
            </a:endParaRPr>
          </a:p>
          <a:p>
            <a:pPr algn="ctr"/>
            <a:endParaRPr lang="en-US" sz="2400" dirty="0">
              <a:latin typeface="Gotham Medium" pitchFamily="2" charset="0"/>
              <a:cs typeface="Gotham Medium" pitchFamily="2" charset="0"/>
            </a:endParaRPr>
          </a:p>
          <a:p>
            <a:pPr algn="ctr"/>
            <a:r>
              <a:rPr lang="en-US" sz="3200" b="1" dirty="0">
                <a:solidFill>
                  <a:srgbClr val="7030A0"/>
                </a:solidFill>
                <a:latin typeface="Gotham Medium" pitchFamily="2" charset="0"/>
                <a:cs typeface="Gotham Medium" pitchFamily="2" charset="0"/>
              </a:rPr>
              <a:t>Visit our website: www.my401kdata.com</a:t>
            </a:r>
          </a:p>
        </p:txBody>
      </p:sp>
      <p:pic>
        <p:nvPicPr>
          <p:cNvPr id="6" name="Picture 5">
            <a:extLst>
              <a:ext uri="{FF2B5EF4-FFF2-40B4-BE49-F238E27FC236}">
                <a16:creationId xmlns:a16="http://schemas.microsoft.com/office/drawing/2014/main" id="{3C89B2FE-2963-5B48-9688-516ECA6B2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567" y="529149"/>
            <a:ext cx="2646218" cy="1526664"/>
          </a:xfrm>
          <a:prstGeom prst="rect">
            <a:avLst/>
          </a:prstGeom>
        </p:spPr>
      </p:pic>
      <p:sp>
        <p:nvSpPr>
          <p:cNvPr id="7" name="TextBox 6">
            <a:extLst>
              <a:ext uri="{FF2B5EF4-FFF2-40B4-BE49-F238E27FC236}">
                <a16:creationId xmlns:a16="http://schemas.microsoft.com/office/drawing/2014/main" id="{18E8A6EE-7087-0643-B383-2C27EF28B400}"/>
              </a:ext>
            </a:extLst>
          </p:cNvPr>
          <p:cNvSpPr txBox="1"/>
          <p:nvPr/>
        </p:nvSpPr>
        <p:spPr>
          <a:xfrm>
            <a:off x="4026212" y="3022981"/>
            <a:ext cx="3526928" cy="584775"/>
          </a:xfrm>
          <a:prstGeom prst="rect">
            <a:avLst/>
          </a:prstGeom>
          <a:noFill/>
        </p:spPr>
        <p:txBody>
          <a:bodyPr wrap="none" rtlCol="0">
            <a:spAutoFit/>
          </a:bodyPr>
          <a:lstStyle/>
          <a:p>
            <a:r>
              <a:rPr lang="en-US" sz="3200" dirty="0">
                <a:solidFill>
                  <a:schemeClr val="bg1"/>
                </a:solidFill>
                <a:latin typeface="Gotham Medium" pitchFamily="2" charset="0"/>
                <a:cs typeface="Gotham Medium" pitchFamily="2" charset="0"/>
              </a:rPr>
              <a:t>1-888-505-4484</a:t>
            </a:r>
          </a:p>
        </p:txBody>
      </p:sp>
    </p:spTree>
    <p:custDataLst>
      <p:tags r:id="rId1"/>
    </p:custDataLst>
    <p:extLst>
      <p:ext uri="{BB962C8B-B14F-4D97-AF65-F5344CB8AC3E}">
        <p14:creationId xmlns:p14="http://schemas.microsoft.com/office/powerpoint/2010/main" val="3763705780"/>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3ED6CAF-0630-A845-8D2B-3E89F5B7854C}"/>
              </a:ext>
            </a:extLst>
          </p:cNvPr>
          <p:cNvSpPr/>
          <p:nvPr/>
        </p:nvSpPr>
        <p:spPr>
          <a:xfrm>
            <a:off x="-117764" y="6210878"/>
            <a:ext cx="12427527" cy="757957"/>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0EA2A9-1B81-384D-ACFF-7D6B098862B3}"/>
              </a:ext>
            </a:extLst>
          </p:cNvPr>
          <p:cNvSpPr/>
          <p:nvPr/>
        </p:nvSpPr>
        <p:spPr>
          <a:xfrm>
            <a:off x="-117764" y="-20352"/>
            <a:ext cx="12427527" cy="2036618"/>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0D2D43-9D21-4438-A3E1-7349BB2F9447}"/>
              </a:ext>
            </a:extLst>
          </p:cNvPr>
          <p:cNvSpPr>
            <a:spLocks noGrp="1"/>
          </p:cNvSpPr>
          <p:nvPr>
            <p:ph type="title"/>
          </p:nvPr>
        </p:nvSpPr>
        <p:spPr>
          <a:xfrm>
            <a:off x="3013816" y="647122"/>
            <a:ext cx="8950036" cy="812511"/>
          </a:xfrm>
        </p:spPr>
        <p:txBody>
          <a:bodyPr>
            <a:noAutofit/>
          </a:bodyPr>
          <a:lstStyle/>
          <a:p>
            <a:r>
              <a:rPr lang="en-US" sz="4000" b="1" dirty="0">
                <a:solidFill>
                  <a:schemeClr val="bg1"/>
                </a:solidFill>
                <a:latin typeface="Gotham Bold" pitchFamily="2" charset="0"/>
                <a:cs typeface="Gotham Bold" pitchFamily="2" charset="0"/>
              </a:rPr>
              <a:t>The Retirement Savings Epidemic</a:t>
            </a:r>
          </a:p>
        </p:txBody>
      </p:sp>
      <p:sp>
        <p:nvSpPr>
          <p:cNvPr id="7" name="Rectangle 6">
            <a:extLst>
              <a:ext uri="{FF2B5EF4-FFF2-40B4-BE49-F238E27FC236}">
                <a16:creationId xmlns:a16="http://schemas.microsoft.com/office/drawing/2014/main" id="{2354A9B0-D886-184E-BBF7-CF7EC1521B5B}"/>
              </a:ext>
            </a:extLst>
          </p:cNvPr>
          <p:cNvSpPr/>
          <p:nvPr/>
        </p:nvSpPr>
        <p:spPr>
          <a:xfrm>
            <a:off x="-117764" y="1908753"/>
            <a:ext cx="12427527" cy="252558"/>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7A3B59-1E79-DA4C-B2C3-D227B6390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37" y="0"/>
            <a:ext cx="2861872" cy="1908753"/>
          </a:xfrm>
          <a:prstGeom prst="rect">
            <a:avLst/>
          </a:prstGeom>
        </p:spPr>
      </p:pic>
      <p:sp>
        <p:nvSpPr>
          <p:cNvPr id="11" name="Rectangle 10">
            <a:extLst>
              <a:ext uri="{FF2B5EF4-FFF2-40B4-BE49-F238E27FC236}">
                <a16:creationId xmlns:a16="http://schemas.microsoft.com/office/drawing/2014/main" id="{973E15AA-EF8A-3346-AD89-82742BAA5DDF}"/>
              </a:ext>
            </a:extLst>
          </p:cNvPr>
          <p:cNvSpPr/>
          <p:nvPr/>
        </p:nvSpPr>
        <p:spPr>
          <a:xfrm>
            <a:off x="-117764" y="6023553"/>
            <a:ext cx="12427527" cy="252558"/>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DA1910-FB03-DD44-92AD-721A492224F6}"/>
              </a:ext>
            </a:extLst>
          </p:cNvPr>
          <p:cNvSpPr txBox="1"/>
          <p:nvPr/>
        </p:nvSpPr>
        <p:spPr>
          <a:xfrm>
            <a:off x="1320099" y="2687354"/>
            <a:ext cx="1052355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prstClr val="black"/>
                </a:solidFill>
                <a:latin typeface="Gotham Medium" pitchFamily="2" charset="0"/>
                <a:cs typeface="Gotham Medium" pitchFamily="2" charset="0"/>
              </a:rPr>
              <a:t>42% of Americans have </a:t>
            </a:r>
            <a:r>
              <a:rPr lang="en-US" sz="2400" u="sng" dirty="0">
                <a:solidFill>
                  <a:prstClr val="black"/>
                </a:solidFill>
                <a:latin typeface="Gotham Medium" pitchFamily="2" charset="0"/>
                <a:cs typeface="Gotham Medium" pitchFamily="2" charset="0"/>
              </a:rPr>
              <a:t>less than $10,000 </a:t>
            </a:r>
            <a:r>
              <a:rPr lang="en-US" sz="2400" dirty="0">
                <a:solidFill>
                  <a:prstClr val="black"/>
                </a:solidFill>
                <a:latin typeface="Gotham Medium" pitchFamily="2" charset="0"/>
                <a:cs typeface="Gotham Medium" pitchFamily="2" charset="0"/>
              </a:rPr>
              <a:t>set aside for retirement</a:t>
            </a:r>
          </a:p>
        </p:txBody>
      </p:sp>
      <p:sp>
        <p:nvSpPr>
          <p:cNvPr id="14" name="TextBox 13">
            <a:extLst>
              <a:ext uri="{FF2B5EF4-FFF2-40B4-BE49-F238E27FC236}">
                <a16:creationId xmlns:a16="http://schemas.microsoft.com/office/drawing/2014/main" id="{144D5408-2A0C-2147-AFA2-4460F50FD1C3}"/>
              </a:ext>
            </a:extLst>
          </p:cNvPr>
          <p:cNvSpPr txBox="1"/>
          <p:nvPr/>
        </p:nvSpPr>
        <p:spPr>
          <a:xfrm>
            <a:off x="1320099" y="3586564"/>
            <a:ext cx="10033701" cy="909864"/>
          </a:xfrm>
          <a:prstGeom prst="rect">
            <a:avLst/>
          </a:prstGeom>
          <a:noFill/>
        </p:spPr>
        <p:txBody>
          <a:bodyPr wrap="square" rtlCol="0">
            <a:spAutoFit/>
          </a:bodyPr>
          <a:lstStyle/>
          <a:p>
            <a:pPr marL="342900" lvl="0" indent="-342900">
              <a:lnSpc>
                <a:spcPct val="110000"/>
              </a:lnSpc>
              <a:buFont typeface="Arial" panose="020B0604020202020204" pitchFamily="34" charset="0"/>
              <a:buChar char="•"/>
            </a:pPr>
            <a:r>
              <a:rPr lang="en-US" sz="2400" dirty="0">
                <a:solidFill>
                  <a:prstClr val="black"/>
                </a:solidFill>
                <a:latin typeface="Gotham Medium" pitchFamily="2" charset="0"/>
                <a:cs typeface="Gotham Medium" pitchFamily="2" charset="0"/>
              </a:rPr>
              <a:t>Roughly 55 million US employees do not have a retirement savings account through their employer </a:t>
            </a:r>
          </a:p>
        </p:txBody>
      </p:sp>
      <p:sp>
        <p:nvSpPr>
          <p:cNvPr id="16" name="TextBox 15">
            <a:extLst>
              <a:ext uri="{FF2B5EF4-FFF2-40B4-BE49-F238E27FC236}">
                <a16:creationId xmlns:a16="http://schemas.microsoft.com/office/drawing/2014/main" id="{1DCBD216-C8D7-C143-B02F-3E0658FC3E61}"/>
              </a:ext>
            </a:extLst>
          </p:cNvPr>
          <p:cNvSpPr txBox="1"/>
          <p:nvPr/>
        </p:nvSpPr>
        <p:spPr>
          <a:xfrm>
            <a:off x="1320099" y="4801471"/>
            <a:ext cx="10033701" cy="877163"/>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400" dirty="0">
                <a:latin typeface="Gotham Medium" pitchFamily="2" charset="0"/>
                <a:cs typeface="Gotham Medium" pitchFamily="2" charset="0"/>
              </a:rPr>
              <a:t>89% of workers over age 30 WITH access to a plan at work said they probably wouldn’t have saved for retirement without it. </a:t>
            </a:r>
          </a:p>
        </p:txBody>
      </p:sp>
      <p:pic>
        <p:nvPicPr>
          <p:cNvPr id="3" name="Recorded Sound">
            <a:hlinkClick r:id="" action="ppaction://media"/>
            <a:extLst>
              <a:ext uri="{FF2B5EF4-FFF2-40B4-BE49-F238E27FC236}">
                <a16:creationId xmlns:a16="http://schemas.microsoft.com/office/drawing/2014/main" id="{7AFA0999-7ADA-4714-8642-BAB294FA63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83356756"/>
      </p:ext>
    </p:extLst>
  </p:cSld>
  <p:clrMapOvr>
    <a:masterClrMapping/>
  </p:clrMapOvr>
  <mc:AlternateContent xmlns:mc="http://schemas.openxmlformats.org/markup-compatibility/2006" xmlns:p14="http://schemas.microsoft.com/office/powerpoint/2010/main">
    <mc:Choice Requires="p14">
      <p:transition p14:dur="10" advClick="0" advTm="55000"/>
    </mc:Choice>
    <mc:Fallback xmlns="">
      <p:transition advClick="0" advTm="5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29" fill="hold"/>
                                        <p:tgtEl>
                                          <p:spTgt spid="3"/>
                                        </p:tgtEl>
                                      </p:cBhvr>
                                    </p:cmd>
                                  </p:childTnLst>
                                </p:cTn>
                              </p:par>
                              <p:par>
                                <p:cTn id="7" presetID="2" presetClass="entr" presetSubtype="4" fill="hold" grpId="0" nodeType="withEffect">
                                  <p:stCondLst>
                                    <p:cond delay="1600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ppt_x"/>
                                          </p:val>
                                        </p:tav>
                                        <p:tav tm="100000">
                                          <p:val>
                                            <p:strVal val="#ppt_x"/>
                                          </p:val>
                                        </p:tav>
                                      </p:tavLst>
                                    </p:anim>
                                    <p:anim calcmode="lin" valueType="num">
                                      <p:cBhvr additive="base">
                                        <p:cTn id="10" dur="500" fill="hold"/>
                                        <p:tgtEl>
                                          <p:spTgt spid="1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200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42000"/>
                                  </p:stCondLst>
                                  <p:childTnLst>
                                    <p:set>
                                      <p:cBhvr>
                                        <p:cTn id="16" dur="1" fill="hold">
                                          <p:stCondLst>
                                            <p:cond delay="0"/>
                                          </p:stCondLst>
                                        </p:cTn>
                                        <p:tgtEl>
                                          <p:spTgt spid="16">
                                            <p:txEl>
                                              <p:pRg st="0" end="0"/>
                                            </p:txEl>
                                          </p:spTgt>
                                        </p:tgtEl>
                                        <p:attrNameLst>
                                          <p:attrName>style.visibility</p:attrName>
                                        </p:attrNameLst>
                                      </p:cBhvr>
                                      <p:to>
                                        <p:strVal val="visible"/>
                                      </p:to>
                                    </p:set>
                                    <p:anim calcmode="lin" valueType="num">
                                      <p:cBhvr additive="base">
                                        <p:cTn id="1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BAF9A1-AEEA-D648-8107-0FCFF8D7790B}"/>
              </a:ext>
            </a:extLst>
          </p:cNvPr>
          <p:cNvSpPr/>
          <p:nvPr/>
        </p:nvSpPr>
        <p:spPr>
          <a:xfrm>
            <a:off x="-117764" y="0"/>
            <a:ext cx="12427527" cy="2036618"/>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B1A0D2-06F7-934A-8038-55E4697A652D}"/>
              </a:ext>
            </a:extLst>
          </p:cNvPr>
          <p:cNvSpPr/>
          <p:nvPr/>
        </p:nvSpPr>
        <p:spPr>
          <a:xfrm>
            <a:off x="-117764" y="6210878"/>
            <a:ext cx="12427527" cy="757957"/>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BAC5C3-393F-2842-81CD-BCF4AD3C0FA9}"/>
              </a:ext>
            </a:extLst>
          </p:cNvPr>
          <p:cNvSpPr/>
          <p:nvPr/>
        </p:nvSpPr>
        <p:spPr>
          <a:xfrm>
            <a:off x="-117764" y="1908753"/>
            <a:ext cx="12427527" cy="252558"/>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945C52-FCE7-504B-AB08-64E740B04CC8}"/>
              </a:ext>
            </a:extLst>
          </p:cNvPr>
          <p:cNvSpPr/>
          <p:nvPr/>
        </p:nvSpPr>
        <p:spPr>
          <a:xfrm>
            <a:off x="-117764" y="6023553"/>
            <a:ext cx="12427527" cy="252558"/>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3F81018-A8F8-904C-8A62-240CBAE2BD30}"/>
              </a:ext>
            </a:extLst>
          </p:cNvPr>
          <p:cNvSpPr txBox="1"/>
          <p:nvPr/>
        </p:nvSpPr>
        <p:spPr>
          <a:xfrm>
            <a:off x="389467" y="606310"/>
            <a:ext cx="5096933" cy="738664"/>
          </a:xfrm>
          <a:prstGeom prst="rect">
            <a:avLst/>
          </a:prstGeom>
          <a:noFill/>
        </p:spPr>
        <p:txBody>
          <a:bodyPr wrap="square" rtlCol="0">
            <a:spAutoFit/>
          </a:bodyPr>
          <a:lstStyle/>
          <a:p>
            <a:r>
              <a:rPr lang="en-US" sz="4200" b="1" cap="all" dirty="0">
                <a:solidFill>
                  <a:srgbClr val="97D2B5"/>
                </a:solidFill>
                <a:latin typeface="Gotham Bold" pitchFamily="2" charset="0"/>
                <a:cs typeface="Gotham Bold" pitchFamily="2" charset="0"/>
              </a:rPr>
              <a:t>Small Business </a:t>
            </a:r>
          </a:p>
        </p:txBody>
      </p:sp>
      <p:sp>
        <p:nvSpPr>
          <p:cNvPr id="2" name="Title 1">
            <a:extLst>
              <a:ext uri="{FF2B5EF4-FFF2-40B4-BE49-F238E27FC236}">
                <a16:creationId xmlns:a16="http://schemas.microsoft.com/office/drawing/2014/main" id="{910D2D43-9D21-4438-A3E1-7349BB2F9447}"/>
              </a:ext>
            </a:extLst>
          </p:cNvPr>
          <p:cNvSpPr>
            <a:spLocks noGrp="1"/>
          </p:cNvSpPr>
          <p:nvPr>
            <p:ph type="title"/>
          </p:nvPr>
        </p:nvSpPr>
        <p:spPr>
          <a:xfrm>
            <a:off x="389467" y="1120788"/>
            <a:ext cx="7425267" cy="738664"/>
          </a:xfrm>
        </p:spPr>
        <p:txBody>
          <a:bodyPr>
            <a:normAutofit/>
          </a:bodyPr>
          <a:lstStyle/>
          <a:p>
            <a:r>
              <a:rPr lang="en-US" sz="4200" dirty="0">
                <a:solidFill>
                  <a:schemeClr val="bg1"/>
                </a:solidFill>
                <a:latin typeface="Gotham Medium" pitchFamily="2" charset="0"/>
                <a:cs typeface="Gotham Medium" pitchFamily="2" charset="0"/>
              </a:rPr>
              <a:t>Retirement Savings Epidemic</a:t>
            </a:r>
          </a:p>
        </p:txBody>
      </p:sp>
      <p:pic>
        <p:nvPicPr>
          <p:cNvPr id="10" name="Picture 9">
            <a:extLst>
              <a:ext uri="{FF2B5EF4-FFF2-40B4-BE49-F238E27FC236}">
                <a16:creationId xmlns:a16="http://schemas.microsoft.com/office/drawing/2014/main" id="{6291B0BD-A622-6843-B261-3F2204B735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891" y="0"/>
            <a:ext cx="2861872" cy="1908753"/>
          </a:xfrm>
          <a:prstGeom prst="rect">
            <a:avLst/>
          </a:prstGeom>
        </p:spPr>
      </p:pic>
      <p:sp>
        <p:nvSpPr>
          <p:cNvPr id="11" name="TextBox 10">
            <a:extLst>
              <a:ext uri="{FF2B5EF4-FFF2-40B4-BE49-F238E27FC236}">
                <a16:creationId xmlns:a16="http://schemas.microsoft.com/office/drawing/2014/main" id="{0F4DF743-8CF9-954B-B68E-77919CAF100C}"/>
              </a:ext>
            </a:extLst>
          </p:cNvPr>
          <p:cNvSpPr txBox="1"/>
          <p:nvPr/>
        </p:nvSpPr>
        <p:spPr>
          <a:xfrm>
            <a:off x="1673057" y="2589746"/>
            <a:ext cx="7534563" cy="769441"/>
          </a:xfrm>
          <a:prstGeom prst="rect">
            <a:avLst/>
          </a:prstGeom>
          <a:noFill/>
        </p:spPr>
        <p:txBody>
          <a:bodyPr wrap="none" rtlCol="0">
            <a:spAutoFit/>
          </a:bodyPr>
          <a:lstStyle/>
          <a:p>
            <a:pPr marL="342900" indent="-342900">
              <a:buFont typeface="Arial" panose="020B0604020202020204" pitchFamily="34" charset="0"/>
              <a:buChar char="•"/>
            </a:pPr>
            <a:r>
              <a:rPr lang="en-US" sz="2200" dirty="0">
                <a:solidFill>
                  <a:prstClr val="black"/>
                </a:solidFill>
                <a:latin typeface="Gotham Medium" pitchFamily="2" charset="0"/>
                <a:cs typeface="Gotham Medium" pitchFamily="2" charset="0"/>
              </a:rPr>
              <a:t>2017 – only 46% of private sector employers with 100 or less </a:t>
            </a:r>
          </a:p>
          <a:p>
            <a:r>
              <a:rPr lang="en-US" sz="2200" dirty="0">
                <a:solidFill>
                  <a:prstClr val="black"/>
                </a:solidFill>
                <a:latin typeface="Gotham Medium" pitchFamily="2" charset="0"/>
                <a:cs typeface="Gotham Medium" pitchFamily="2" charset="0"/>
              </a:rPr>
              <a:t>workers offer a retirement plan</a:t>
            </a:r>
          </a:p>
        </p:txBody>
      </p:sp>
      <p:sp>
        <p:nvSpPr>
          <p:cNvPr id="14" name="TextBox 13">
            <a:extLst>
              <a:ext uri="{FF2B5EF4-FFF2-40B4-BE49-F238E27FC236}">
                <a16:creationId xmlns:a16="http://schemas.microsoft.com/office/drawing/2014/main" id="{2C9C6B8D-2D17-3746-9714-DB9D9A117E95}"/>
              </a:ext>
            </a:extLst>
          </p:cNvPr>
          <p:cNvSpPr txBox="1"/>
          <p:nvPr/>
        </p:nvSpPr>
        <p:spPr>
          <a:xfrm>
            <a:off x="1673057" y="3741210"/>
            <a:ext cx="8845883"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prstClr val="black"/>
                </a:solidFill>
                <a:latin typeface="Gotham Medium" pitchFamily="2" charset="0"/>
                <a:cs typeface="Gotham Medium" pitchFamily="2" charset="0"/>
              </a:rPr>
              <a:t>AARP study – people are 15 TIMES more likely to save if they have a workplace retirement plan</a:t>
            </a:r>
          </a:p>
        </p:txBody>
      </p:sp>
      <p:sp>
        <p:nvSpPr>
          <p:cNvPr id="16" name="TextBox 15">
            <a:extLst>
              <a:ext uri="{FF2B5EF4-FFF2-40B4-BE49-F238E27FC236}">
                <a16:creationId xmlns:a16="http://schemas.microsoft.com/office/drawing/2014/main" id="{30907DE5-8979-8646-A36E-5E7C69BDC8BE}"/>
              </a:ext>
            </a:extLst>
          </p:cNvPr>
          <p:cNvSpPr txBox="1"/>
          <p:nvPr/>
        </p:nvSpPr>
        <p:spPr>
          <a:xfrm>
            <a:off x="1673057" y="4841876"/>
            <a:ext cx="8588543"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prstClr val="black"/>
                </a:solidFill>
                <a:latin typeface="Gotham Medium" pitchFamily="2" charset="0"/>
                <a:cs typeface="Gotham Medium" pitchFamily="2" charset="0"/>
              </a:rPr>
              <a:t>Less than 10% of employees will save on their own if no plan through work</a:t>
            </a:r>
          </a:p>
        </p:txBody>
      </p:sp>
      <p:pic>
        <p:nvPicPr>
          <p:cNvPr id="3" name="Recorded Sound">
            <a:hlinkClick r:id="" action="ppaction://media"/>
            <a:extLst>
              <a:ext uri="{FF2B5EF4-FFF2-40B4-BE49-F238E27FC236}">
                <a16:creationId xmlns:a16="http://schemas.microsoft.com/office/drawing/2014/main" id="{F953C6EE-DB57-4409-B412-DCF1BE3E0E4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64495151"/>
      </p:ext>
    </p:extLst>
  </p:cSld>
  <p:clrMapOvr>
    <a:masterClrMapping/>
  </p:clrMapOvr>
  <mc:AlternateContent xmlns:mc="http://schemas.openxmlformats.org/markup-compatibility/2006" xmlns:p14="http://schemas.microsoft.com/office/powerpoint/2010/main">
    <mc:Choice Requires="p14">
      <p:transition p14:dur="10" advClick="0" advTm="35000"/>
    </mc:Choice>
    <mc:Fallback xmlns="">
      <p:transition advClick="0" advTm="3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8" fill="hold"/>
                                        <p:tgtEl>
                                          <p:spTgt spid="3"/>
                                        </p:tgtEl>
                                      </p:cBhvr>
                                    </p:cmd>
                                  </p:childTnLst>
                                </p:cTn>
                              </p:par>
                              <p:par>
                                <p:cTn id="7" presetID="2" presetClass="entr" presetSubtype="4" fill="hold" grpId="0" nodeType="withEffect">
                                  <p:stCondLst>
                                    <p:cond delay="700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ppt_x"/>
                                          </p:val>
                                        </p:tav>
                                        <p:tav tm="100000">
                                          <p:val>
                                            <p:strVal val="#ppt_x"/>
                                          </p:val>
                                        </p:tav>
                                      </p:tavLst>
                                    </p:anim>
                                    <p:anim calcmode="lin" valueType="num">
                                      <p:cBhvr additive="base">
                                        <p:cTn id="10" dur="500" fill="hold"/>
                                        <p:tgtEl>
                                          <p:spTgt spid="11"/>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1600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250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1"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3B48C4-A565-8A4D-BB82-339F60923A79}"/>
              </a:ext>
            </a:extLst>
          </p:cNvPr>
          <p:cNvSpPr/>
          <p:nvPr/>
        </p:nvSpPr>
        <p:spPr>
          <a:xfrm>
            <a:off x="-117764" y="0"/>
            <a:ext cx="12427527" cy="2036618"/>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93BE97-9F29-4D6F-A991-6CEDD84699AA}"/>
              </a:ext>
            </a:extLst>
          </p:cNvPr>
          <p:cNvSpPr>
            <a:spLocks noGrp="1"/>
          </p:cNvSpPr>
          <p:nvPr>
            <p:ph type="title"/>
          </p:nvPr>
        </p:nvSpPr>
        <p:spPr>
          <a:xfrm>
            <a:off x="541867" y="263527"/>
            <a:ext cx="11043427" cy="1325563"/>
          </a:xfrm>
        </p:spPr>
        <p:txBody>
          <a:bodyPr>
            <a:normAutofit fontScale="90000"/>
          </a:bodyPr>
          <a:lstStyle/>
          <a:p>
            <a:br>
              <a:rPr lang="en-US" dirty="0">
                <a:latin typeface="Gotham Medium" pitchFamily="2" charset="0"/>
                <a:cs typeface="Gotham Medium" pitchFamily="2" charset="0"/>
              </a:rPr>
            </a:br>
            <a:r>
              <a:rPr lang="en-US" cap="all" dirty="0">
                <a:solidFill>
                  <a:schemeClr val="bg1"/>
                </a:solidFill>
                <a:latin typeface="Gotham Medium" pitchFamily="2" charset="0"/>
                <a:cs typeface="Gotham Medium" pitchFamily="2" charset="0"/>
              </a:rPr>
              <a:t>Business owner: </a:t>
            </a:r>
            <a:br>
              <a:rPr lang="en-US" dirty="0">
                <a:latin typeface="Gotham Medium" pitchFamily="2" charset="0"/>
                <a:cs typeface="Gotham Medium" pitchFamily="2" charset="0"/>
              </a:rPr>
            </a:br>
            <a:r>
              <a:rPr lang="en-US" sz="4200" i="1" dirty="0">
                <a:solidFill>
                  <a:srgbClr val="224946"/>
                </a:solidFill>
                <a:latin typeface="Gotham Book Italic" pitchFamily="2" charset="0"/>
                <a:cs typeface="Gotham Book Italic" pitchFamily="2" charset="0"/>
              </a:rPr>
              <a:t>“We don’t offer a retirement plan because…”</a:t>
            </a:r>
          </a:p>
        </p:txBody>
      </p:sp>
      <p:sp>
        <p:nvSpPr>
          <p:cNvPr id="3" name="Content Placeholder 2">
            <a:extLst>
              <a:ext uri="{FF2B5EF4-FFF2-40B4-BE49-F238E27FC236}">
                <a16:creationId xmlns:a16="http://schemas.microsoft.com/office/drawing/2014/main" id="{291320E6-7A51-4F91-AD5D-B86C142C3D21}"/>
              </a:ext>
            </a:extLst>
          </p:cNvPr>
          <p:cNvSpPr>
            <a:spLocks noGrp="1"/>
          </p:cNvSpPr>
          <p:nvPr>
            <p:ph idx="1"/>
          </p:nvPr>
        </p:nvSpPr>
        <p:spPr>
          <a:xfrm>
            <a:off x="4759803" y="5598438"/>
            <a:ext cx="5376332" cy="865763"/>
          </a:xfrm>
        </p:spPr>
        <p:txBody>
          <a:bodyPr>
            <a:normAutofit/>
          </a:bodyPr>
          <a:lstStyle/>
          <a:p>
            <a:pPr marL="0" indent="0">
              <a:lnSpc>
                <a:spcPct val="150000"/>
              </a:lnSpc>
              <a:buNone/>
            </a:pPr>
            <a:r>
              <a:rPr lang="en-US" sz="3600" b="1" dirty="0">
                <a:solidFill>
                  <a:srgbClr val="224946"/>
                </a:solidFill>
                <a:latin typeface="Gotham Bold" pitchFamily="2" charset="0"/>
                <a:cs typeface="Gotham Bold" pitchFamily="2" charset="0"/>
              </a:rPr>
              <a:t>has the SOLUTION …</a:t>
            </a:r>
            <a:endParaRPr lang="en-US" b="1" dirty="0">
              <a:solidFill>
                <a:srgbClr val="224946"/>
              </a:solidFill>
              <a:latin typeface="Gotham Bold" pitchFamily="2" charset="0"/>
              <a:cs typeface="Gotham Bold" pitchFamily="2" charset="0"/>
            </a:endParaRPr>
          </a:p>
        </p:txBody>
      </p:sp>
      <p:sp>
        <p:nvSpPr>
          <p:cNvPr id="5" name="Rectangle 4">
            <a:extLst>
              <a:ext uri="{FF2B5EF4-FFF2-40B4-BE49-F238E27FC236}">
                <a16:creationId xmlns:a16="http://schemas.microsoft.com/office/drawing/2014/main" id="{300AC807-9739-0546-BC4C-02319ACC003D}"/>
              </a:ext>
            </a:extLst>
          </p:cNvPr>
          <p:cNvSpPr/>
          <p:nvPr/>
        </p:nvSpPr>
        <p:spPr>
          <a:xfrm>
            <a:off x="-117764" y="1908753"/>
            <a:ext cx="12427527" cy="252558"/>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261F58-82A6-7E43-8FA4-AEEA4BFE7242}"/>
              </a:ext>
            </a:extLst>
          </p:cNvPr>
          <p:cNvSpPr txBox="1"/>
          <p:nvPr/>
        </p:nvSpPr>
        <p:spPr>
          <a:xfrm>
            <a:off x="3020641" y="2666211"/>
            <a:ext cx="6085877" cy="584775"/>
          </a:xfrm>
          <a:prstGeom prst="rect">
            <a:avLst/>
          </a:prstGeom>
          <a:noFill/>
        </p:spPr>
        <p:txBody>
          <a:bodyPr wrap="square" rtlCol="0">
            <a:spAutoFit/>
          </a:bodyPr>
          <a:lstStyle/>
          <a:p>
            <a:r>
              <a:rPr lang="en-US" sz="3200" b="1" i="1" dirty="0">
                <a:solidFill>
                  <a:srgbClr val="224946"/>
                </a:solidFill>
                <a:latin typeface="Gotham Bold Italic" pitchFamily="2" charset="0"/>
                <a:cs typeface="Gotham Bold Italic" pitchFamily="2" charset="0"/>
              </a:rPr>
              <a:t>“My business is too small…”</a:t>
            </a:r>
          </a:p>
        </p:txBody>
      </p:sp>
      <p:sp>
        <p:nvSpPr>
          <p:cNvPr id="8" name="TextBox 7">
            <a:extLst>
              <a:ext uri="{FF2B5EF4-FFF2-40B4-BE49-F238E27FC236}">
                <a16:creationId xmlns:a16="http://schemas.microsoft.com/office/drawing/2014/main" id="{6F1EA7B3-514F-6C40-A0CB-C5271073DF67}"/>
              </a:ext>
            </a:extLst>
          </p:cNvPr>
          <p:cNvSpPr txBox="1"/>
          <p:nvPr/>
        </p:nvSpPr>
        <p:spPr>
          <a:xfrm>
            <a:off x="3020641" y="3529811"/>
            <a:ext cx="6085877" cy="744819"/>
          </a:xfrm>
          <a:prstGeom prst="rect">
            <a:avLst/>
          </a:prstGeom>
          <a:noFill/>
        </p:spPr>
        <p:txBody>
          <a:bodyPr wrap="square" rtlCol="0">
            <a:spAutoFit/>
          </a:bodyPr>
          <a:lstStyle/>
          <a:p>
            <a:pPr algn="ctr">
              <a:lnSpc>
                <a:spcPct val="150000"/>
              </a:lnSpc>
            </a:pPr>
            <a:r>
              <a:rPr lang="en-US" sz="3200" b="1" i="1" dirty="0">
                <a:solidFill>
                  <a:srgbClr val="224946"/>
                </a:solidFill>
                <a:latin typeface="Gotham Bold Italic" pitchFamily="2" charset="0"/>
                <a:cs typeface="Gotham Bold Italic" pitchFamily="2" charset="0"/>
              </a:rPr>
              <a:t>“It will cost too much…”</a:t>
            </a:r>
          </a:p>
        </p:txBody>
      </p:sp>
      <p:sp>
        <p:nvSpPr>
          <p:cNvPr id="9" name="TextBox 8">
            <a:extLst>
              <a:ext uri="{FF2B5EF4-FFF2-40B4-BE49-F238E27FC236}">
                <a16:creationId xmlns:a16="http://schemas.microsoft.com/office/drawing/2014/main" id="{D0323109-2381-FA4E-8361-DF8F1BEDEF6B}"/>
              </a:ext>
            </a:extLst>
          </p:cNvPr>
          <p:cNvSpPr txBox="1"/>
          <p:nvPr/>
        </p:nvSpPr>
        <p:spPr>
          <a:xfrm>
            <a:off x="1295399" y="4507808"/>
            <a:ext cx="9601200" cy="744819"/>
          </a:xfrm>
          <a:prstGeom prst="rect">
            <a:avLst/>
          </a:prstGeom>
          <a:noFill/>
        </p:spPr>
        <p:txBody>
          <a:bodyPr wrap="square" rtlCol="0">
            <a:spAutoFit/>
          </a:bodyPr>
          <a:lstStyle/>
          <a:p>
            <a:pPr algn="ctr">
              <a:lnSpc>
                <a:spcPct val="150000"/>
              </a:lnSpc>
            </a:pPr>
            <a:r>
              <a:rPr lang="en-US" sz="3200" b="1" i="1" dirty="0">
                <a:solidFill>
                  <a:srgbClr val="224946"/>
                </a:solidFill>
                <a:latin typeface="Gotham Bold Italic" pitchFamily="2" charset="0"/>
                <a:cs typeface="Gotham Bold Italic" pitchFamily="2" charset="0"/>
              </a:rPr>
              <a:t>“It will be too much work to start/maintain…”</a:t>
            </a:r>
          </a:p>
        </p:txBody>
      </p:sp>
      <p:pic>
        <p:nvPicPr>
          <p:cNvPr id="12" name="Picture 11">
            <a:extLst>
              <a:ext uri="{FF2B5EF4-FFF2-40B4-BE49-F238E27FC236}">
                <a16:creationId xmlns:a16="http://schemas.microsoft.com/office/drawing/2014/main" id="{8D4A8CBE-BF4B-5443-B8BB-9989DC33A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8602" y="5516171"/>
            <a:ext cx="1981200" cy="1130300"/>
          </a:xfrm>
          <a:prstGeom prst="rect">
            <a:avLst/>
          </a:prstGeom>
        </p:spPr>
      </p:pic>
      <p:sp>
        <p:nvSpPr>
          <p:cNvPr id="13" name="TextBox 12">
            <a:extLst>
              <a:ext uri="{FF2B5EF4-FFF2-40B4-BE49-F238E27FC236}">
                <a16:creationId xmlns:a16="http://schemas.microsoft.com/office/drawing/2014/main" id="{357FB952-7B26-034A-92C3-C567147B8FAA}"/>
              </a:ext>
            </a:extLst>
          </p:cNvPr>
          <p:cNvSpPr txBox="1"/>
          <p:nvPr/>
        </p:nvSpPr>
        <p:spPr>
          <a:xfrm>
            <a:off x="9228667" y="6112933"/>
            <a:ext cx="184731" cy="369332"/>
          </a:xfrm>
          <a:prstGeom prst="rect">
            <a:avLst/>
          </a:prstGeom>
          <a:noFill/>
        </p:spPr>
        <p:txBody>
          <a:bodyPr wrap="none" rtlCol="0">
            <a:spAutoFit/>
          </a:bodyPr>
          <a:lstStyle/>
          <a:p>
            <a:endParaRPr lang="en-US"/>
          </a:p>
        </p:txBody>
      </p:sp>
      <p:pic>
        <p:nvPicPr>
          <p:cNvPr id="10" name="Recorded Sound">
            <a:hlinkClick r:id="" action="ppaction://media"/>
            <a:extLst>
              <a:ext uri="{FF2B5EF4-FFF2-40B4-BE49-F238E27FC236}">
                <a16:creationId xmlns:a16="http://schemas.microsoft.com/office/drawing/2014/main" id="{CFB10A57-9F29-4AC6-A5BD-EC6F10406FB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51525" y="3184525"/>
            <a:ext cx="487363" cy="487363"/>
          </a:xfrm>
          <a:prstGeom prst="rect">
            <a:avLst/>
          </a:prstGeom>
        </p:spPr>
      </p:pic>
      <p:sp>
        <p:nvSpPr>
          <p:cNvPr id="6" name="Arrow: Right 5">
            <a:extLst>
              <a:ext uri="{FF2B5EF4-FFF2-40B4-BE49-F238E27FC236}">
                <a16:creationId xmlns:a16="http://schemas.microsoft.com/office/drawing/2014/main" id="{5BC9BB29-C713-4962-AA42-9BE1E2BBD45F}"/>
              </a:ext>
            </a:extLst>
          </p:cNvPr>
          <p:cNvSpPr/>
          <p:nvPr/>
        </p:nvSpPr>
        <p:spPr>
          <a:xfrm>
            <a:off x="1815955" y="2670629"/>
            <a:ext cx="1204686" cy="513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CB366111-B3FC-434E-B4B4-00096DAA8CEA}"/>
              </a:ext>
            </a:extLst>
          </p:cNvPr>
          <p:cNvSpPr/>
          <p:nvPr/>
        </p:nvSpPr>
        <p:spPr>
          <a:xfrm>
            <a:off x="2612571" y="3671888"/>
            <a:ext cx="1320800" cy="487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62A3205-6EAC-4951-A0A6-1E713F3FC32D}"/>
              </a:ext>
            </a:extLst>
          </p:cNvPr>
          <p:cNvSpPr/>
          <p:nvPr/>
        </p:nvSpPr>
        <p:spPr>
          <a:xfrm>
            <a:off x="802392" y="4761563"/>
            <a:ext cx="1418294" cy="491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4562254"/>
      </p:ext>
    </p:extLst>
  </p:cSld>
  <p:clrMapOvr>
    <a:masterClrMapping/>
  </p:clrMapOvr>
  <mc:AlternateContent xmlns:mc="http://schemas.openxmlformats.org/markup-compatibility/2006" xmlns:p14="http://schemas.microsoft.com/office/powerpoint/2010/main">
    <mc:Choice Requires="p14">
      <p:transition p14:dur="10" advClick="0" advTm="76000"/>
    </mc:Choice>
    <mc:Fallback xmlns="">
      <p:transition advClick="0" advTm="7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76" fill="hold"/>
                                        <p:tgtEl>
                                          <p:spTgt spid="10"/>
                                        </p:tgtEl>
                                      </p:cBhvr>
                                    </p:cmd>
                                  </p:childTnLst>
                                </p:cTn>
                              </p:par>
                              <p:par>
                                <p:cTn id="7" presetID="1" presetClass="entr" presetSubtype="0" fill="hold" grpId="0" nodeType="withEffect">
                                  <p:stCondLst>
                                    <p:cond delay="90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27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420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bldLst>
      <p:bldP spid="6" grpId="0" animBg="1"/>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5F19D1-DC2C-8244-95DB-52CA06C6F4E6}"/>
              </a:ext>
            </a:extLst>
          </p:cNvPr>
          <p:cNvSpPr/>
          <p:nvPr/>
        </p:nvSpPr>
        <p:spPr>
          <a:xfrm>
            <a:off x="-117764" y="0"/>
            <a:ext cx="12427527" cy="2036618"/>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C5B232-B309-409E-9448-E5C25C98E422}"/>
              </a:ext>
            </a:extLst>
          </p:cNvPr>
          <p:cNvSpPr>
            <a:spLocks noGrp="1"/>
          </p:cNvSpPr>
          <p:nvPr>
            <p:ph type="title"/>
          </p:nvPr>
        </p:nvSpPr>
        <p:spPr>
          <a:xfrm>
            <a:off x="3769101" y="588457"/>
            <a:ext cx="5013107" cy="1007005"/>
          </a:xfrm>
        </p:spPr>
        <p:txBody>
          <a:bodyPr>
            <a:normAutofit fontScale="90000"/>
          </a:bodyPr>
          <a:lstStyle/>
          <a:p>
            <a:r>
              <a:rPr lang="en-US" sz="4000" dirty="0">
                <a:solidFill>
                  <a:schemeClr val="bg1"/>
                </a:solidFill>
                <a:latin typeface="Gotham Medium" pitchFamily="2" charset="0"/>
                <a:cs typeface="Gotham Medium" pitchFamily="2" charset="0"/>
              </a:rPr>
              <a:t>MEP Solution</a:t>
            </a:r>
            <a:br>
              <a:rPr lang="en-US" sz="4000" dirty="0">
                <a:solidFill>
                  <a:schemeClr val="bg1"/>
                </a:solidFill>
                <a:latin typeface="Gotham Medium" pitchFamily="2" charset="0"/>
                <a:cs typeface="Gotham Medium" pitchFamily="2" charset="0"/>
              </a:rPr>
            </a:br>
            <a:r>
              <a:rPr lang="en-US" sz="4000" dirty="0">
                <a:solidFill>
                  <a:schemeClr val="bg1"/>
                </a:solidFill>
                <a:latin typeface="Gotham Medium" pitchFamily="2" charset="0"/>
                <a:cs typeface="Gotham Medium" pitchFamily="2" charset="0"/>
              </a:rPr>
              <a:t>How does it WORK?</a:t>
            </a:r>
          </a:p>
        </p:txBody>
      </p:sp>
      <p:sp>
        <p:nvSpPr>
          <p:cNvPr id="3" name="Content Placeholder 2">
            <a:extLst>
              <a:ext uri="{FF2B5EF4-FFF2-40B4-BE49-F238E27FC236}">
                <a16:creationId xmlns:a16="http://schemas.microsoft.com/office/drawing/2014/main" id="{DCE26C41-B27C-47E6-97E5-4754AE894D07}"/>
              </a:ext>
            </a:extLst>
          </p:cNvPr>
          <p:cNvSpPr>
            <a:spLocks noGrp="1"/>
          </p:cNvSpPr>
          <p:nvPr>
            <p:ph idx="1"/>
          </p:nvPr>
        </p:nvSpPr>
        <p:spPr>
          <a:xfrm>
            <a:off x="1676400" y="2502958"/>
            <a:ext cx="10515600" cy="4351338"/>
          </a:xfrm>
        </p:spPr>
        <p:txBody>
          <a:bodyPr/>
          <a:lstStyle/>
          <a:p>
            <a:r>
              <a:rPr lang="en-US" sz="3200" dirty="0"/>
              <a:t>One plan document for the entire group</a:t>
            </a:r>
          </a:p>
          <a:p>
            <a:pPr lvl="1"/>
            <a:r>
              <a:rPr lang="en-US" dirty="0"/>
              <a:t>Simplifies plan management</a:t>
            </a:r>
          </a:p>
          <a:p>
            <a:pPr lvl="1"/>
            <a:r>
              <a:rPr lang="en-US" dirty="0"/>
              <a:t>Eliminates the need for much of the paperwork and responsibilities</a:t>
            </a:r>
          </a:p>
          <a:p>
            <a:r>
              <a:rPr lang="en-US" sz="3200" dirty="0"/>
              <a:t>You adopt, we manage	</a:t>
            </a:r>
          </a:p>
          <a:p>
            <a:pPr lvl="1"/>
            <a:r>
              <a:rPr lang="en-US" dirty="0"/>
              <a:t>TPC oversees the plan and accepts the legal responsibility and accountability</a:t>
            </a:r>
          </a:p>
          <a:p>
            <a:pPr lvl="1"/>
            <a:r>
              <a:rPr lang="en-US" dirty="0"/>
              <a:t>Your normal fiduciary responsibilities are outsourced to us – less worry for you.</a:t>
            </a:r>
          </a:p>
          <a:p>
            <a:pPr lvl="1"/>
            <a:r>
              <a:rPr lang="en-US" dirty="0"/>
              <a:t>Time and effort on the part of plan administrator/owner are drastically reduced – more time to focus on your business. </a:t>
            </a:r>
          </a:p>
          <a:p>
            <a:pPr marL="457200" lvl="1" indent="0">
              <a:buNone/>
            </a:pPr>
            <a:endParaRPr lang="en-US" dirty="0"/>
          </a:p>
        </p:txBody>
      </p:sp>
      <p:pic>
        <p:nvPicPr>
          <p:cNvPr id="4" name="Picture 3">
            <a:extLst>
              <a:ext uri="{FF2B5EF4-FFF2-40B4-BE49-F238E27FC236}">
                <a16:creationId xmlns:a16="http://schemas.microsoft.com/office/drawing/2014/main" id="{4C6E27DB-F6F1-FF4B-B5FA-FE6BB3DE45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74620"/>
            <a:ext cx="2646218" cy="1526664"/>
          </a:xfrm>
          <a:prstGeom prst="rect">
            <a:avLst/>
          </a:prstGeom>
        </p:spPr>
      </p:pic>
      <p:sp>
        <p:nvSpPr>
          <p:cNvPr id="6" name="Rectangle 5">
            <a:extLst>
              <a:ext uri="{FF2B5EF4-FFF2-40B4-BE49-F238E27FC236}">
                <a16:creationId xmlns:a16="http://schemas.microsoft.com/office/drawing/2014/main" id="{86B62354-65D9-844B-A1DC-EC2465C2D3B1}"/>
              </a:ext>
            </a:extLst>
          </p:cNvPr>
          <p:cNvSpPr/>
          <p:nvPr/>
        </p:nvSpPr>
        <p:spPr>
          <a:xfrm>
            <a:off x="-117764" y="1908753"/>
            <a:ext cx="12427527" cy="252558"/>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24EE17B-A117-C743-A324-1E464B2A9A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891" y="0"/>
            <a:ext cx="2861872" cy="1908753"/>
          </a:xfrm>
          <a:prstGeom prst="rect">
            <a:avLst/>
          </a:prstGeom>
        </p:spPr>
      </p:pic>
      <p:sp>
        <p:nvSpPr>
          <p:cNvPr id="8" name="Rectangle 7">
            <a:extLst>
              <a:ext uri="{FF2B5EF4-FFF2-40B4-BE49-F238E27FC236}">
                <a16:creationId xmlns:a16="http://schemas.microsoft.com/office/drawing/2014/main" id="{E69E9933-6984-8642-B58C-DBCDDB4D0FA7}"/>
              </a:ext>
            </a:extLst>
          </p:cNvPr>
          <p:cNvSpPr/>
          <p:nvPr/>
        </p:nvSpPr>
        <p:spPr>
          <a:xfrm>
            <a:off x="-117764" y="6616219"/>
            <a:ext cx="12427527" cy="41111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corded Sound">
            <a:hlinkClick r:id="" action="ppaction://media"/>
            <a:extLst>
              <a:ext uri="{FF2B5EF4-FFF2-40B4-BE49-F238E27FC236}">
                <a16:creationId xmlns:a16="http://schemas.microsoft.com/office/drawing/2014/main" id="{53525670-57DE-4A86-AF9D-0ED67AB1E2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099014959"/>
      </p:ext>
    </p:extLst>
  </p:cSld>
  <p:clrMapOvr>
    <a:masterClrMapping/>
  </p:clrMapOvr>
  <mc:AlternateContent xmlns:mc="http://schemas.openxmlformats.org/markup-compatibility/2006">
    <mc:Choice xmlns:p14="http://schemas.microsoft.com/office/powerpoint/2010/main" Requires="p14">
      <p:transition p14:dur="10" advClick="0" advTm="54000"/>
    </mc:Choice>
    <mc:Fallback>
      <p:transition advClick="0" advTm="5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53" fill="hold"/>
                                        <p:tgtEl>
                                          <p:spTgt spid="9"/>
                                        </p:tgtEl>
                                      </p:cBhvr>
                                    </p:cmd>
                                  </p:childTnLst>
                                </p:cTn>
                              </p:par>
                              <p:par>
                                <p:cTn id="7" presetID="2" presetClass="entr" presetSubtype="4" fill="hold" nodeType="withEffect">
                                  <p:stCondLst>
                                    <p:cond delay="50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1" presetID="31" presetClass="entr" presetSubtype="0" fill="hold" nodeType="withEffect">
                                  <p:stCondLst>
                                    <p:cond delay="19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220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2" presetClass="entr" presetSubtype="4" fill="hold" nodeType="withEffect">
                                  <p:stCondLst>
                                    <p:cond delay="290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31" presetClass="entr" presetSubtype="0" fill="hold" nodeType="withEffect">
                                  <p:stCondLst>
                                    <p:cond delay="340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4" end="4"/>
                                            </p:txEl>
                                          </p:spTgt>
                                        </p:tgtEl>
                                      </p:cBhvr>
                                    </p:animEffect>
                                  </p:childTnLst>
                                </p:cTn>
                              </p:par>
                              <p:par>
                                <p:cTn id="33" presetID="31" presetClass="entr" presetSubtype="0" fill="hold" nodeType="withEffect">
                                  <p:stCondLst>
                                    <p:cond delay="3900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5" end="5"/>
                                            </p:txEl>
                                          </p:spTgt>
                                        </p:tgtEl>
                                      </p:cBhvr>
                                    </p:animEffect>
                                  </p:childTnLst>
                                </p:cTn>
                              </p:par>
                              <p:par>
                                <p:cTn id="39" presetID="31" presetClass="entr" presetSubtype="0" fill="hold" nodeType="withEffect">
                                  <p:stCondLst>
                                    <p:cond delay="4300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041161-ED8D-824C-95CD-B6FDDB6341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350" y="-83163"/>
            <a:ext cx="12858350" cy="8575999"/>
          </a:xfrm>
          <a:prstGeom prst="rect">
            <a:avLst/>
          </a:prstGeom>
        </p:spPr>
      </p:pic>
      <p:sp>
        <p:nvSpPr>
          <p:cNvPr id="3" name="Content Placeholder 2">
            <a:extLst>
              <a:ext uri="{FF2B5EF4-FFF2-40B4-BE49-F238E27FC236}">
                <a16:creationId xmlns:a16="http://schemas.microsoft.com/office/drawing/2014/main" id="{D19285D7-C254-4E61-BDB9-19FDC40D631C}"/>
              </a:ext>
            </a:extLst>
          </p:cNvPr>
          <p:cNvSpPr>
            <a:spLocks noGrp="1"/>
          </p:cNvSpPr>
          <p:nvPr>
            <p:ph idx="1"/>
          </p:nvPr>
        </p:nvSpPr>
        <p:spPr>
          <a:xfrm>
            <a:off x="6301513" y="2920424"/>
            <a:ext cx="5636487" cy="4351338"/>
          </a:xfrm>
        </p:spPr>
        <p:txBody>
          <a:bodyPr/>
          <a:lstStyle/>
          <a:p>
            <a:pPr marL="0" indent="0">
              <a:buNone/>
            </a:pPr>
            <a:r>
              <a:rPr lang="en-US" sz="3600" dirty="0">
                <a:solidFill>
                  <a:schemeClr val="bg1"/>
                </a:solidFill>
              </a:rPr>
              <a:t>Multiple Employer Plan…</a:t>
            </a:r>
          </a:p>
          <a:p>
            <a:pPr>
              <a:buFont typeface="Wingdings" panose="05000000000000000000" pitchFamily="2" charset="2"/>
              <a:buChar char="ü"/>
            </a:pPr>
            <a:r>
              <a:rPr lang="en-US" sz="2400" dirty="0"/>
              <a:t> Strength in numbers – unrelated </a:t>
            </a:r>
            <a:br>
              <a:rPr lang="en-US" sz="2400" dirty="0"/>
            </a:br>
            <a:r>
              <a:rPr lang="en-US" sz="2400" dirty="0"/>
              <a:t> companies join to form one plan</a:t>
            </a:r>
          </a:p>
          <a:p>
            <a:pPr>
              <a:buFont typeface="Wingdings" panose="05000000000000000000" pitchFamily="2" charset="2"/>
              <a:buChar char="ü"/>
            </a:pPr>
            <a:r>
              <a:rPr lang="en-US" sz="2400" dirty="0"/>
              <a:t> Economies of scale = better pricing</a:t>
            </a:r>
          </a:p>
          <a:p>
            <a:pPr>
              <a:buFont typeface="Wingdings" panose="05000000000000000000" pitchFamily="2" charset="2"/>
              <a:buChar char="ü"/>
            </a:pPr>
            <a:r>
              <a:rPr lang="en-US" sz="2400" dirty="0"/>
              <a:t> Drastically simplifies administration</a:t>
            </a:r>
          </a:p>
          <a:p>
            <a:pPr>
              <a:buFont typeface="Wingdings" panose="05000000000000000000" pitchFamily="2" charset="2"/>
              <a:buChar char="ü"/>
            </a:pPr>
            <a:r>
              <a:rPr lang="en-US" sz="2400" dirty="0"/>
              <a:t> Significantly reduces your </a:t>
            </a:r>
            <a:br>
              <a:rPr lang="en-US" sz="2400" dirty="0"/>
            </a:br>
            <a:r>
              <a:rPr lang="en-US" sz="2400" dirty="0"/>
              <a:t> fiduciary liability</a:t>
            </a:r>
          </a:p>
          <a:p>
            <a:pPr>
              <a:buFont typeface="Wingdings" panose="05000000000000000000" pitchFamily="2" charset="2"/>
              <a:buChar char="ü"/>
            </a:pPr>
            <a:r>
              <a:rPr lang="en-US" sz="2400" dirty="0"/>
              <a:t> Less time and effort for you or </a:t>
            </a:r>
            <a:br>
              <a:rPr lang="en-US" sz="2400" dirty="0"/>
            </a:br>
            <a:r>
              <a:rPr lang="en-US" sz="2400" dirty="0"/>
              <a:t> your advisor</a:t>
            </a:r>
          </a:p>
          <a:p>
            <a:pPr marL="0" indent="0">
              <a:buNone/>
            </a:pPr>
            <a:endParaRPr lang="en-US" dirty="0"/>
          </a:p>
          <a:p>
            <a:endParaRPr lang="en-US" dirty="0"/>
          </a:p>
          <a:p>
            <a:endParaRPr lang="en-US" dirty="0"/>
          </a:p>
        </p:txBody>
      </p:sp>
      <p:sp>
        <p:nvSpPr>
          <p:cNvPr id="5" name="Title 1">
            <a:extLst>
              <a:ext uri="{FF2B5EF4-FFF2-40B4-BE49-F238E27FC236}">
                <a16:creationId xmlns:a16="http://schemas.microsoft.com/office/drawing/2014/main" id="{3F4AA026-4B93-5D41-B6B4-07DF7858DD5B}"/>
              </a:ext>
            </a:extLst>
          </p:cNvPr>
          <p:cNvSpPr txBox="1">
            <a:spLocks/>
          </p:cNvSpPr>
          <p:nvPr/>
        </p:nvSpPr>
        <p:spPr>
          <a:xfrm>
            <a:off x="6308440" y="2133466"/>
            <a:ext cx="5250873" cy="1113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dirty="0">
                <a:solidFill>
                  <a:schemeClr val="bg1"/>
                </a:solidFill>
                <a:latin typeface="Gotham Bold" pitchFamily="2" charset="0"/>
                <a:cs typeface="Gotham Bold" pitchFamily="2" charset="0"/>
              </a:rPr>
              <a:t>MEP Solution</a:t>
            </a:r>
          </a:p>
        </p:txBody>
      </p:sp>
      <p:pic>
        <p:nvPicPr>
          <p:cNvPr id="6" name="Picture 5">
            <a:extLst>
              <a:ext uri="{FF2B5EF4-FFF2-40B4-BE49-F238E27FC236}">
                <a16:creationId xmlns:a16="http://schemas.microsoft.com/office/drawing/2014/main" id="{EA19820D-E3DE-6A4F-8056-FD21D2E07C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6977" y="606802"/>
            <a:ext cx="2646218" cy="1526664"/>
          </a:xfrm>
          <a:prstGeom prst="rect">
            <a:avLst/>
          </a:prstGeom>
        </p:spPr>
      </p:pic>
      <p:pic>
        <p:nvPicPr>
          <p:cNvPr id="2" name="Recorded Sound">
            <a:hlinkClick r:id="" action="ppaction://media"/>
            <a:extLst>
              <a:ext uri="{FF2B5EF4-FFF2-40B4-BE49-F238E27FC236}">
                <a16:creationId xmlns:a16="http://schemas.microsoft.com/office/drawing/2014/main" id="{20E553C7-C01E-44BF-9A0A-796679B9BC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54673" y="1370134"/>
            <a:ext cx="487363" cy="487363"/>
          </a:xfrm>
          <a:prstGeom prst="rect">
            <a:avLst/>
          </a:prstGeom>
        </p:spPr>
      </p:pic>
    </p:spTree>
    <p:custDataLst>
      <p:tags r:id="rId1"/>
    </p:custDataLst>
    <p:extLst>
      <p:ext uri="{BB962C8B-B14F-4D97-AF65-F5344CB8AC3E}">
        <p14:creationId xmlns:p14="http://schemas.microsoft.com/office/powerpoint/2010/main" val="1153513709"/>
      </p:ext>
    </p:extLst>
  </p:cSld>
  <p:clrMapOvr>
    <a:masterClrMapping/>
  </p:clrMapOvr>
  <mc:AlternateContent xmlns:mc="http://schemas.openxmlformats.org/markup-compatibility/2006" xmlns:p14="http://schemas.microsoft.com/office/powerpoint/2010/main">
    <mc:Choice Requires="p14">
      <p:transition p14:dur="10" advClick="0" advTm="47000"/>
    </mc:Choice>
    <mc:Fallback xmlns="">
      <p:transition advClick="0" advTm="4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9CF73C-312F-498D-B940-9DF9D57C11E9}"/>
              </a:ext>
            </a:extLst>
          </p:cNvPr>
          <p:cNvPicPr>
            <a:picLocks noChangeAspect="1"/>
          </p:cNvPicPr>
          <p:nvPr/>
        </p:nvPicPr>
        <p:blipFill>
          <a:blip r:embed="rId6"/>
          <a:stretch>
            <a:fillRect/>
          </a:stretch>
        </p:blipFill>
        <p:spPr>
          <a:xfrm>
            <a:off x="8236905" y="3682238"/>
            <a:ext cx="3641827" cy="2140550"/>
          </a:xfrm>
          <a:prstGeom prst="rect">
            <a:avLst/>
          </a:prstGeom>
          <a:effectLst>
            <a:softEdge rad="12700"/>
          </a:effectLst>
        </p:spPr>
      </p:pic>
      <p:sp>
        <p:nvSpPr>
          <p:cNvPr id="4" name="Rectangle 3">
            <a:extLst>
              <a:ext uri="{FF2B5EF4-FFF2-40B4-BE49-F238E27FC236}">
                <a16:creationId xmlns:a16="http://schemas.microsoft.com/office/drawing/2014/main" id="{B36B9A33-0AC9-A34E-BA49-EA18068EC423}"/>
              </a:ext>
            </a:extLst>
          </p:cNvPr>
          <p:cNvSpPr/>
          <p:nvPr/>
        </p:nvSpPr>
        <p:spPr>
          <a:xfrm>
            <a:off x="-2178212" y="-45457"/>
            <a:ext cx="12427527" cy="2036618"/>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97D2B5"/>
                </a:solidFill>
                <a:latin typeface="Gotham Medium" pitchFamily="2" charset="0"/>
                <a:cs typeface="Gotham Medium" pitchFamily="2" charset="0"/>
              </a:rPr>
              <a:t>MEP</a:t>
            </a:r>
            <a:endParaRPr lang="en-US" sz="6000" dirty="0">
              <a:solidFill>
                <a:srgbClr val="97D2B5"/>
              </a:solidFill>
            </a:endParaRPr>
          </a:p>
        </p:txBody>
      </p:sp>
      <p:sp>
        <p:nvSpPr>
          <p:cNvPr id="3" name="Content Placeholder 2">
            <a:extLst>
              <a:ext uri="{FF2B5EF4-FFF2-40B4-BE49-F238E27FC236}">
                <a16:creationId xmlns:a16="http://schemas.microsoft.com/office/drawing/2014/main" id="{99DFB353-4A3C-47FE-9279-28C80D74937B}"/>
              </a:ext>
            </a:extLst>
          </p:cNvPr>
          <p:cNvSpPr>
            <a:spLocks noGrp="1"/>
          </p:cNvSpPr>
          <p:nvPr>
            <p:ph idx="1"/>
          </p:nvPr>
        </p:nvSpPr>
        <p:spPr>
          <a:xfrm>
            <a:off x="313267" y="2581960"/>
            <a:ext cx="10515600" cy="2413530"/>
          </a:xfrm>
        </p:spPr>
        <p:txBody>
          <a:bodyPr>
            <a:normAutofit/>
          </a:bodyPr>
          <a:lstStyle/>
          <a:p>
            <a:r>
              <a:rPr lang="en-US" dirty="0">
                <a:latin typeface="Gotham Medium" pitchFamily="2" charset="0"/>
                <a:cs typeface="Gotham Medium" pitchFamily="2" charset="0"/>
              </a:rPr>
              <a:t>Professional Investment Management</a:t>
            </a:r>
          </a:p>
          <a:p>
            <a:r>
              <a:rPr lang="en-US" dirty="0">
                <a:latin typeface="Gotham Medium" pitchFamily="2" charset="0"/>
                <a:cs typeface="Gotham Medium" pitchFamily="2" charset="0"/>
              </a:rPr>
              <a:t>Access to high quality /low cost funds typically only offered to larger companies </a:t>
            </a:r>
          </a:p>
          <a:p>
            <a:r>
              <a:rPr lang="en-US" dirty="0">
                <a:latin typeface="Gotham Medium" pitchFamily="2" charset="0"/>
                <a:cs typeface="Gotham Medium" pitchFamily="2" charset="0"/>
              </a:rPr>
              <a:t>Direct, personalized, and proactive customer service</a:t>
            </a:r>
          </a:p>
          <a:p>
            <a:r>
              <a:rPr lang="en-US" dirty="0">
                <a:latin typeface="Gotham Medium" pitchFamily="2" charset="0"/>
                <a:cs typeface="Gotham Medium" pitchFamily="2" charset="0"/>
              </a:rPr>
              <a:t>Automation of processing/changes</a:t>
            </a:r>
          </a:p>
          <a:p>
            <a:endParaRPr lang="en-US" dirty="0">
              <a:latin typeface="Gotham Medium" pitchFamily="2" charset="0"/>
              <a:cs typeface="Gotham Medium" pitchFamily="2" charset="0"/>
            </a:endParaRPr>
          </a:p>
        </p:txBody>
      </p:sp>
      <p:sp>
        <p:nvSpPr>
          <p:cNvPr id="5" name="Title 1">
            <a:extLst>
              <a:ext uri="{FF2B5EF4-FFF2-40B4-BE49-F238E27FC236}">
                <a16:creationId xmlns:a16="http://schemas.microsoft.com/office/drawing/2014/main" id="{5E1B2F02-E60C-AC4D-99FA-3700833B25F5}"/>
              </a:ext>
            </a:extLst>
          </p:cNvPr>
          <p:cNvSpPr txBox="1">
            <a:spLocks/>
          </p:cNvSpPr>
          <p:nvPr/>
        </p:nvSpPr>
        <p:spPr>
          <a:xfrm>
            <a:off x="3168842" y="1205801"/>
            <a:ext cx="6570133" cy="7029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Gotham Medium" pitchFamily="2" charset="0"/>
                <a:cs typeface="Gotham Medium" pitchFamily="2" charset="0"/>
              </a:rPr>
              <a:t>Benefits for the </a:t>
            </a:r>
            <a:r>
              <a:rPr lang="en-US" sz="4000" i="1" dirty="0">
                <a:solidFill>
                  <a:srgbClr val="FFFF00"/>
                </a:solidFill>
                <a:latin typeface="Gotham Medium Italic" pitchFamily="2" charset="0"/>
                <a:cs typeface="Gotham Medium Italic" pitchFamily="2" charset="0"/>
              </a:rPr>
              <a:t>EMPLOYEE</a:t>
            </a:r>
          </a:p>
        </p:txBody>
      </p:sp>
      <p:pic>
        <p:nvPicPr>
          <p:cNvPr id="6" name="Picture 5">
            <a:extLst>
              <a:ext uri="{FF2B5EF4-FFF2-40B4-BE49-F238E27FC236}">
                <a16:creationId xmlns:a16="http://schemas.microsoft.com/office/drawing/2014/main" id="{B69BC4A1-8D7F-4D41-B888-4332B41B83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274620"/>
            <a:ext cx="2646218" cy="1526664"/>
          </a:xfrm>
          <a:prstGeom prst="rect">
            <a:avLst/>
          </a:prstGeom>
        </p:spPr>
      </p:pic>
      <p:sp>
        <p:nvSpPr>
          <p:cNvPr id="7" name="Rectangle 6">
            <a:extLst>
              <a:ext uri="{FF2B5EF4-FFF2-40B4-BE49-F238E27FC236}">
                <a16:creationId xmlns:a16="http://schemas.microsoft.com/office/drawing/2014/main" id="{AC731B98-C64C-2441-8E84-F0B16AFA95F6}"/>
              </a:ext>
            </a:extLst>
          </p:cNvPr>
          <p:cNvSpPr/>
          <p:nvPr/>
        </p:nvSpPr>
        <p:spPr>
          <a:xfrm>
            <a:off x="-117764" y="1908753"/>
            <a:ext cx="12427527" cy="252558"/>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00BD18-64F3-4847-8638-FBE69B83FE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4400" y="0"/>
            <a:ext cx="2861872" cy="1908753"/>
          </a:xfrm>
          <a:prstGeom prst="rect">
            <a:avLst/>
          </a:prstGeom>
        </p:spPr>
      </p:pic>
      <p:sp>
        <p:nvSpPr>
          <p:cNvPr id="11" name="Rectangle 10">
            <a:extLst>
              <a:ext uri="{FF2B5EF4-FFF2-40B4-BE49-F238E27FC236}">
                <a16:creationId xmlns:a16="http://schemas.microsoft.com/office/drawing/2014/main" id="{93B460A7-09C6-934C-B696-321D412340D9}"/>
              </a:ext>
            </a:extLst>
          </p:cNvPr>
          <p:cNvSpPr/>
          <p:nvPr/>
        </p:nvSpPr>
        <p:spPr>
          <a:xfrm>
            <a:off x="-117764" y="6650086"/>
            <a:ext cx="12427527" cy="252558"/>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1E8FA527-A593-473E-BDE2-AF21632014D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91654" y="3085136"/>
            <a:ext cx="487363" cy="487363"/>
          </a:xfrm>
          <a:prstGeom prst="rect">
            <a:avLst/>
          </a:prstGeom>
        </p:spPr>
      </p:pic>
    </p:spTree>
    <p:custDataLst>
      <p:tags r:id="rId1"/>
    </p:custDataLst>
    <p:extLst>
      <p:ext uri="{BB962C8B-B14F-4D97-AF65-F5344CB8AC3E}">
        <p14:creationId xmlns:p14="http://schemas.microsoft.com/office/powerpoint/2010/main" val="544845099"/>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15" fill="hold"/>
                                        <p:tgtEl>
                                          <p:spTgt spid="2"/>
                                        </p:tgtEl>
                                      </p:cBhvr>
                                    </p:cmd>
                                  </p:childTnLst>
                                </p:cTn>
                              </p:par>
                              <p:par>
                                <p:cTn id="7" presetID="16" presetClass="entr" presetSubtype="21" fill="hold" nodeType="withEffect">
                                  <p:stCondLst>
                                    <p:cond delay="7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barn(inVertical)">
                                      <p:cBhvr>
                                        <p:cTn id="9" dur="500"/>
                                        <p:tgtEl>
                                          <p:spTgt spid="3">
                                            <p:txEl>
                                              <p:pRg st="0" end="0"/>
                                            </p:txEl>
                                          </p:spTgt>
                                        </p:tgtEl>
                                      </p:cBhvr>
                                    </p:animEffect>
                                  </p:childTnLst>
                                </p:cTn>
                              </p:par>
                              <p:par>
                                <p:cTn id="10" presetID="16" presetClass="entr" presetSubtype="21" fill="hold" nodeType="withEffect">
                                  <p:stCondLst>
                                    <p:cond delay="8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19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47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377FEE-3319-4452-BB4C-731ACE226330}"/>
              </a:ext>
            </a:extLst>
          </p:cNvPr>
          <p:cNvSpPr>
            <a:spLocks noGrp="1"/>
          </p:cNvSpPr>
          <p:nvPr>
            <p:ph idx="1"/>
          </p:nvPr>
        </p:nvSpPr>
        <p:spPr>
          <a:xfrm>
            <a:off x="838199" y="3052542"/>
            <a:ext cx="10515600" cy="2555153"/>
          </a:xfrm>
        </p:spPr>
        <p:txBody>
          <a:bodyPr/>
          <a:lstStyle/>
          <a:p>
            <a:r>
              <a:rPr lang="en-US" dirty="0"/>
              <a:t>Plan Design Flexibility – you set plan provisions that work best for you </a:t>
            </a:r>
          </a:p>
          <a:p>
            <a:r>
              <a:rPr lang="en-US" dirty="0"/>
              <a:t>Saves money (tax advantages)</a:t>
            </a:r>
          </a:p>
          <a:p>
            <a:r>
              <a:rPr lang="en-US" dirty="0"/>
              <a:t>Attract/Retain valuable employees </a:t>
            </a:r>
          </a:p>
          <a:p>
            <a:endParaRPr lang="en-US" dirty="0"/>
          </a:p>
          <a:p>
            <a:pPr marL="0" indent="0">
              <a:buNone/>
            </a:pPr>
            <a:endParaRPr lang="en-US" dirty="0"/>
          </a:p>
        </p:txBody>
      </p:sp>
      <p:sp>
        <p:nvSpPr>
          <p:cNvPr id="6" name="Rectangle 5">
            <a:extLst>
              <a:ext uri="{FF2B5EF4-FFF2-40B4-BE49-F238E27FC236}">
                <a16:creationId xmlns:a16="http://schemas.microsoft.com/office/drawing/2014/main" id="{4D9BD429-4EA7-7F46-A085-FF9B9FC46F1A}"/>
              </a:ext>
            </a:extLst>
          </p:cNvPr>
          <p:cNvSpPr/>
          <p:nvPr/>
        </p:nvSpPr>
        <p:spPr>
          <a:xfrm>
            <a:off x="-2178212" y="-45457"/>
            <a:ext cx="12427527" cy="2036618"/>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97D2B5"/>
                </a:solidFill>
                <a:latin typeface="Gotham Medium" pitchFamily="2" charset="0"/>
                <a:cs typeface="Gotham Medium" pitchFamily="2" charset="0"/>
              </a:rPr>
              <a:t>MEP</a:t>
            </a:r>
            <a:endParaRPr lang="en-US" sz="6000" dirty="0">
              <a:solidFill>
                <a:srgbClr val="97D2B5"/>
              </a:solidFill>
            </a:endParaRPr>
          </a:p>
        </p:txBody>
      </p:sp>
      <p:sp>
        <p:nvSpPr>
          <p:cNvPr id="7" name="Title 1">
            <a:extLst>
              <a:ext uri="{FF2B5EF4-FFF2-40B4-BE49-F238E27FC236}">
                <a16:creationId xmlns:a16="http://schemas.microsoft.com/office/drawing/2014/main" id="{86DE21F4-9243-104A-B4A7-4F4AD2E9F0E5}"/>
              </a:ext>
            </a:extLst>
          </p:cNvPr>
          <p:cNvSpPr txBox="1">
            <a:spLocks/>
          </p:cNvSpPr>
          <p:nvPr/>
        </p:nvSpPr>
        <p:spPr>
          <a:xfrm>
            <a:off x="3168842" y="1205801"/>
            <a:ext cx="6570133" cy="7029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Gotham Medium" pitchFamily="2" charset="0"/>
                <a:cs typeface="Gotham Medium" pitchFamily="2" charset="0"/>
              </a:rPr>
              <a:t>Benefits for the </a:t>
            </a:r>
            <a:r>
              <a:rPr lang="en-US" sz="4000" i="1" dirty="0">
                <a:solidFill>
                  <a:srgbClr val="FFFF00"/>
                </a:solidFill>
                <a:latin typeface="Gotham Medium Italic" pitchFamily="2" charset="0"/>
                <a:cs typeface="Gotham Medium Italic" pitchFamily="2" charset="0"/>
              </a:rPr>
              <a:t>EMPLOYER</a:t>
            </a:r>
          </a:p>
        </p:txBody>
      </p:sp>
      <p:pic>
        <p:nvPicPr>
          <p:cNvPr id="8" name="Picture 7">
            <a:extLst>
              <a:ext uri="{FF2B5EF4-FFF2-40B4-BE49-F238E27FC236}">
                <a16:creationId xmlns:a16="http://schemas.microsoft.com/office/drawing/2014/main" id="{CA4172DF-7BFB-F046-85F3-3DD2E35A26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74620"/>
            <a:ext cx="2646218" cy="1526664"/>
          </a:xfrm>
          <a:prstGeom prst="rect">
            <a:avLst/>
          </a:prstGeom>
        </p:spPr>
      </p:pic>
      <p:sp>
        <p:nvSpPr>
          <p:cNvPr id="9" name="Rectangle 8">
            <a:extLst>
              <a:ext uri="{FF2B5EF4-FFF2-40B4-BE49-F238E27FC236}">
                <a16:creationId xmlns:a16="http://schemas.microsoft.com/office/drawing/2014/main" id="{AF34FB2E-890B-834B-BCC3-CB20B5AA353C}"/>
              </a:ext>
            </a:extLst>
          </p:cNvPr>
          <p:cNvSpPr/>
          <p:nvPr/>
        </p:nvSpPr>
        <p:spPr>
          <a:xfrm>
            <a:off x="-117764" y="1908753"/>
            <a:ext cx="12427527" cy="252558"/>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2F9D3C-1914-9845-9A59-9127B39B3D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4400" y="0"/>
            <a:ext cx="2861872" cy="1908753"/>
          </a:xfrm>
          <a:prstGeom prst="rect">
            <a:avLst/>
          </a:prstGeom>
        </p:spPr>
      </p:pic>
      <p:sp>
        <p:nvSpPr>
          <p:cNvPr id="11" name="Rectangle 10">
            <a:extLst>
              <a:ext uri="{FF2B5EF4-FFF2-40B4-BE49-F238E27FC236}">
                <a16:creationId xmlns:a16="http://schemas.microsoft.com/office/drawing/2014/main" id="{0F9A223B-7EC8-5945-BACE-C624F1BB0B76}"/>
              </a:ext>
            </a:extLst>
          </p:cNvPr>
          <p:cNvSpPr/>
          <p:nvPr/>
        </p:nvSpPr>
        <p:spPr>
          <a:xfrm>
            <a:off x="-117764" y="6650086"/>
            <a:ext cx="12427527" cy="252558"/>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1F9ED41B-8438-40AD-9117-524D30E6345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94517" y="5397846"/>
            <a:ext cx="487363" cy="487363"/>
          </a:xfrm>
          <a:prstGeom prst="rect">
            <a:avLst/>
          </a:prstGeom>
        </p:spPr>
      </p:pic>
      <p:pic>
        <p:nvPicPr>
          <p:cNvPr id="5" name="Picture 4">
            <a:extLst>
              <a:ext uri="{FF2B5EF4-FFF2-40B4-BE49-F238E27FC236}">
                <a16:creationId xmlns:a16="http://schemas.microsoft.com/office/drawing/2014/main" id="{3E8908BE-7C2E-4DFD-A0AD-1404BB927D56}"/>
              </a:ext>
            </a:extLst>
          </p:cNvPr>
          <p:cNvPicPr>
            <a:picLocks noChangeAspect="1"/>
          </p:cNvPicPr>
          <p:nvPr/>
        </p:nvPicPr>
        <p:blipFill>
          <a:blip r:embed="rId9"/>
          <a:stretch>
            <a:fillRect/>
          </a:stretch>
        </p:blipFill>
        <p:spPr>
          <a:xfrm>
            <a:off x="6334787" y="3567658"/>
            <a:ext cx="5216525" cy="3082427"/>
          </a:xfrm>
          <a:prstGeom prst="rect">
            <a:avLst/>
          </a:prstGeom>
        </p:spPr>
      </p:pic>
    </p:spTree>
    <p:custDataLst>
      <p:tags r:id="rId1"/>
    </p:custDataLst>
    <p:extLst>
      <p:ext uri="{BB962C8B-B14F-4D97-AF65-F5344CB8AC3E}">
        <p14:creationId xmlns:p14="http://schemas.microsoft.com/office/powerpoint/2010/main" val="1668973791"/>
      </p:ext>
    </p:extLst>
  </p:cSld>
  <p:clrMapOvr>
    <a:masterClrMapping/>
  </p:clrMapOvr>
  <mc:AlternateContent xmlns:mc="http://schemas.openxmlformats.org/markup-compatibility/2006" xmlns:p14="http://schemas.microsoft.com/office/powerpoint/2010/main">
    <mc:Choice Requires="p14">
      <p:transition p14:dur="10" advClick="0" advTm="74000"/>
    </mc:Choice>
    <mc:Fallback xmlns="">
      <p:transition advClick="0" advTm="7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13" fill="hold"/>
                                        <p:tgtEl>
                                          <p:spTgt spid="2"/>
                                        </p:tgtEl>
                                      </p:cBhvr>
                                    </p:cmd>
                                  </p:childTnLst>
                                </p:cTn>
                              </p:par>
                              <p:par>
                                <p:cTn id="7" presetID="10" presetClass="entr" presetSubtype="0" fill="hold" nodeType="withEffect">
                                  <p:stCondLst>
                                    <p:cond delay="8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nodeType="withEffect">
                                  <p:stCondLst>
                                    <p:cond delay="19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40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26" presetClass="entr" presetSubtype="0" fill="hold" nodeType="withEffect">
                                  <p:stCondLst>
                                    <p:cond delay="42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E7CD49-A203-EF47-B7F3-1503B29528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2271328"/>
          </a:xfrm>
          <a:prstGeom prst="rect">
            <a:avLst/>
          </a:prstGeom>
        </p:spPr>
      </p:pic>
      <p:sp>
        <p:nvSpPr>
          <p:cNvPr id="2" name="Title 1">
            <a:extLst>
              <a:ext uri="{FF2B5EF4-FFF2-40B4-BE49-F238E27FC236}">
                <a16:creationId xmlns:a16="http://schemas.microsoft.com/office/drawing/2014/main" id="{F3D3C688-5068-49F9-990D-39BB5FC895AF}"/>
              </a:ext>
            </a:extLst>
          </p:cNvPr>
          <p:cNvSpPr>
            <a:spLocks noGrp="1"/>
          </p:cNvSpPr>
          <p:nvPr>
            <p:ph type="title"/>
          </p:nvPr>
        </p:nvSpPr>
        <p:spPr>
          <a:xfrm>
            <a:off x="4511040" y="418018"/>
            <a:ext cx="6842760" cy="656686"/>
          </a:xfrm>
        </p:spPr>
        <p:txBody>
          <a:bodyPr>
            <a:noAutofit/>
          </a:bodyPr>
          <a:lstStyle/>
          <a:p>
            <a:r>
              <a:rPr lang="en-US" sz="4200" dirty="0">
                <a:solidFill>
                  <a:schemeClr val="bg1"/>
                </a:solidFill>
                <a:latin typeface="Gotham Medium" pitchFamily="2" charset="0"/>
                <a:cs typeface="Gotham Medium" pitchFamily="2" charset="0"/>
              </a:rPr>
              <a:t>So…WHY Choose the</a:t>
            </a:r>
          </a:p>
        </p:txBody>
      </p:sp>
      <p:sp>
        <p:nvSpPr>
          <p:cNvPr id="3" name="Content Placeholder 2">
            <a:extLst>
              <a:ext uri="{FF2B5EF4-FFF2-40B4-BE49-F238E27FC236}">
                <a16:creationId xmlns:a16="http://schemas.microsoft.com/office/drawing/2014/main" id="{093FE277-BA07-49D8-A759-F69670995603}"/>
              </a:ext>
            </a:extLst>
          </p:cNvPr>
          <p:cNvSpPr>
            <a:spLocks noGrp="1"/>
          </p:cNvSpPr>
          <p:nvPr>
            <p:ph idx="1"/>
          </p:nvPr>
        </p:nvSpPr>
        <p:spPr>
          <a:xfrm>
            <a:off x="679704" y="2622519"/>
            <a:ext cx="10515600" cy="3441319"/>
          </a:xfrm>
        </p:spPr>
        <p:txBody>
          <a:bodyPr/>
          <a:lstStyle/>
          <a:p>
            <a:pPr algn="ctr">
              <a:lnSpc>
                <a:spcPct val="150000"/>
              </a:lnSpc>
              <a:buFont typeface="Wingdings" panose="05000000000000000000" pitchFamily="2" charset="2"/>
              <a:buChar char="ü"/>
            </a:pPr>
            <a:r>
              <a:rPr lang="en-US" sz="4400" dirty="0">
                <a:latin typeface="Gotham Medium" pitchFamily="2" charset="0"/>
                <a:cs typeface="Gotham Medium" pitchFamily="2" charset="0"/>
              </a:rPr>
              <a:t>Easy to set up/maintain</a:t>
            </a:r>
          </a:p>
          <a:p>
            <a:pPr algn="ctr">
              <a:lnSpc>
                <a:spcPct val="150000"/>
              </a:lnSpc>
              <a:buFont typeface="Wingdings" panose="05000000000000000000" pitchFamily="2" charset="2"/>
              <a:buChar char="ü"/>
            </a:pPr>
            <a:r>
              <a:rPr lang="en-US" sz="4400" dirty="0">
                <a:latin typeface="Gotham Medium" pitchFamily="2" charset="0"/>
                <a:cs typeface="Gotham Medium" pitchFamily="2" charset="0"/>
              </a:rPr>
              <a:t>Less responsibility &amp; liability </a:t>
            </a:r>
          </a:p>
          <a:p>
            <a:pPr algn="ctr">
              <a:lnSpc>
                <a:spcPct val="150000"/>
              </a:lnSpc>
              <a:buFont typeface="Wingdings" panose="05000000000000000000" pitchFamily="2" charset="2"/>
              <a:buChar char="ü"/>
            </a:pPr>
            <a:r>
              <a:rPr lang="en-US" sz="4400" dirty="0">
                <a:latin typeface="Gotham Medium" pitchFamily="2" charset="0"/>
                <a:cs typeface="Gotham Medium" pitchFamily="2" charset="0"/>
              </a:rPr>
              <a:t>Cost-Effective</a:t>
            </a:r>
          </a:p>
        </p:txBody>
      </p:sp>
      <p:pic>
        <p:nvPicPr>
          <p:cNvPr id="10" name="Picture 9">
            <a:extLst>
              <a:ext uri="{FF2B5EF4-FFF2-40B4-BE49-F238E27FC236}">
                <a16:creationId xmlns:a16="http://schemas.microsoft.com/office/drawing/2014/main" id="{57AD9132-095B-4443-80EB-14A17DE5D8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8576" y="1066428"/>
            <a:ext cx="1689146" cy="974507"/>
          </a:xfrm>
          <a:prstGeom prst="rect">
            <a:avLst/>
          </a:prstGeom>
        </p:spPr>
      </p:pic>
      <p:sp>
        <p:nvSpPr>
          <p:cNvPr id="11" name="Title 1">
            <a:extLst>
              <a:ext uri="{FF2B5EF4-FFF2-40B4-BE49-F238E27FC236}">
                <a16:creationId xmlns:a16="http://schemas.microsoft.com/office/drawing/2014/main" id="{87710EE0-EEF0-0E47-8E35-747FB06DB268}"/>
              </a:ext>
            </a:extLst>
          </p:cNvPr>
          <p:cNvSpPr txBox="1">
            <a:spLocks/>
          </p:cNvSpPr>
          <p:nvPr/>
        </p:nvSpPr>
        <p:spPr>
          <a:xfrm>
            <a:off x="6315456" y="1149664"/>
            <a:ext cx="2023872" cy="656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200" dirty="0">
                <a:solidFill>
                  <a:schemeClr val="bg1"/>
                </a:solidFill>
                <a:latin typeface="Gotham Medium" pitchFamily="2" charset="0"/>
                <a:cs typeface="Gotham Medium" pitchFamily="2" charset="0"/>
              </a:rPr>
              <a:t>MEP</a:t>
            </a:r>
          </a:p>
        </p:txBody>
      </p:sp>
      <p:pic>
        <p:nvPicPr>
          <p:cNvPr id="4" name="Recorded Sound">
            <a:hlinkClick r:id="" action="ppaction://media"/>
            <a:extLst>
              <a:ext uri="{FF2B5EF4-FFF2-40B4-BE49-F238E27FC236}">
                <a16:creationId xmlns:a16="http://schemas.microsoft.com/office/drawing/2014/main" id="{80748E9C-4E6C-46C1-B147-579CE309816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3590151336"/>
      </p:ext>
    </p:extLst>
  </p:cSld>
  <p:clrMapOvr>
    <a:masterClrMapping/>
  </p:clrMapOvr>
  <mc:AlternateContent xmlns:mc="http://schemas.openxmlformats.org/markup-compatibility/2006" xmlns:p14="http://schemas.microsoft.com/office/powerpoint/2010/main">
    <mc:Choice Requires="p14">
      <p:transition p14:dur="10" advClick="0" advTm="31000"/>
    </mc:Choice>
    <mc:Fallback xmlns="">
      <p:transition advClick="0" advTm="3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2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6.1|5.5"/>
</p:tagLst>
</file>

<file path=ppt/tags/tag2.xml><?xml version="1.0" encoding="utf-8"?>
<p:tagLst xmlns:a="http://schemas.openxmlformats.org/drawingml/2006/main" xmlns:r="http://schemas.openxmlformats.org/officeDocument/2006/relationships" xmlns:p="http://schemas.openxmlformats.org/presentationml/2006/main">
  <p:tag name="TIMING" val="|4.4|9.1"/>
</p:tagLst>
</file>

<file path=ppt/tags/tag3.xml><?xml version="1.0" encoding="utf-8"?>
<p:tagLst xmlns:a="http://schemas.openxmlformats.org/drawingml/2006/main" xmlns:r="http://schemas.openxmlformats.org/officeDocument/2006/relationships" xmlns:p="http://schemas.openxmlformats.org/presentationml/2006/main">
  <p:tag name="TIMING" val="|3.9|8.9|4"/>
</p:tagLst>
</file>

<file path=ppt/tags/tag4.xml><?xml version="1.0" encoding="utf-8"?>
<p:tagLst xmlns:a="http://schemas.openxmlformats.org/drawingml/2006/main" xmlns:r="http://schemas.openxmlformats.org/officeDocument/2006/relationships" xmlns:p="http://schemas.openxmlformats.org/presentationml/2006/main">
  <p:tag name="TIMING" val="|5.9|5.7|7.3|3.7|6.6"/>
</p:tagLst>
</file>

<file path=ppt/tags/tag5.xml><?xml version="1.0" encoding="utf-8"?>
<p:tagLst xmlns:a="http://schemas.openxmlformats.org/drawingml/2006/main" xmlns:r="http://schemas.openxmlformats.org/officeDocument/2006/relationships" xmlns:p="http://schemas.openxmlformats.org/presentationml/2006/main">
  <p:tag name="TIMING" val="|2.2|4.3|3|3.7"/>
</p:tagLst>
</file>

<file path=ppt/tags/tag6.xml><?xml version="1.0" encoding="utf-8"?>
<p:tagLst xmlns:a="http://schemas.openxmlformats.org/drawingml/2006/main" xmlns:r="http://schemas.openxmlformats.org/officeDocument/2006/relationships" xmlns:p="http://schemas.openxmlformats.org/presentationml/2006/main">
  <p:tag name="TIMING" val="|3.9|3.4|3.1|4.2|6.8"/>
</p:tagLst>
</file>

<file path=ppt/tags/tag7.xml><?xml version="1.0" encoding="utf-8"?>
<p:tagLst xmlns:a="http://schemas.openxmlformats.org/drawingml/2006/main" xmlns:r="http://schemas.openxmlformats.org/officeDocument/2006/relationships" xmlns:p="http://schemas.openxmlformats.org/presentationml/2006/main">
  <p:tag name="TIMING" val="|3.4|3.6|4.3"/>
</p:tagLst>
</file>

<file path=ppt/tags/tag8.xml><?xml version="1.0" encoding="utf-8"?>
<p:tagLst xmlns:a="http://schemas.openxmlformats.org/drawingml/2006/main" xmlns:r="http://schemas.openxmlformats.org/officeDocument/2006/relationships" xmlns:p="http://schemas.openxmlformats.org/presentationml/2006/main">
  <p:tag name="TIMING" val="|3.4|3.6|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1DD6E8CF50CA48B23DE7997A94DD82" ma:contentTypeVersion="10" ma:contentTypeDescription="Create a new document." ma:contentTypeScope="" ma:versionID="6067659fe5444b50a9bb755b61528081">
  <xsd:schema xmlns:xsd="http://www.w3.org/2001/XMLSchema" xmlns:xs="http://www.w3.org/2001/XMLSchema" xmlns:p="http://schemas.microsoft.com/office/2006/metadata/properties" xmlns:ns2="289a1091-0785-43eb-ad1d-6362360b954b" xmlns:ns3="2234e8bf-241a-455e-946e-9406d141a17d" targetNamespace="http://schemas.microsoft.com/office/2006/metadata/properties" ma:root="true" ma:fieldsID="ba90ed6cc50d32e120f4f41c0dc3a2da" ns2:_="" ns3:_="">
    <xsd:import namespace="289a1091-0785-43eb-ad1d-6362360b954b"/>
    <xsd:import namespace="2234e8bf-241a-455e-946e-9406d141a17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a1091-0785-43eb-ad1d-6362360b95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34e8bf-241a-455e-946e-9406d141a17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3A306F-4656-4E04-B6CC-3AF6065B543B}">
  <ds:schemaRefs>
    <ds:schemaRef ds:uri="http://schemas.microsoft.com/sharepoint/v3/contenttype/forms"/>
  </ds:schemaRefs>
</ds:datastoreItem>
</file>

<file path=customXml/itemProps2.xml><?xml version="1.0" encoding="utf-8"?>
<ds:datastoreItem xmlns:ds="http://schemas.openxmlformats.org/officeDocument/2006/customXml" ds:itemID="{BC578F0E-1545-4DE3-A2EC-5947AF11FDEE}"/>
</file>

<file path=customXml/itemProps3.xml><?xml version="1.0" encoding="utf-8"?>
<ds:datastoreItem xmlns:ds="http://schemas.openxmlformats.org/officeDocument/2006/customXml" ds:itemID="{EC744BE4-7CE1-449D-B6F6-5914FFBFC357}">
  <ds:schemaRefs>
    <ds:schemaRef ds:uri="http://purl.org/dc/terms/"/>
    <ds:schemaRef ds:uri="http://schemas.openxmlformats.org/package/2006/metadata/core-properties"/>
    <ds:schemaRef ds:uri="http://schemas.microsoft.com/office/2006/documentManagement/types"/>
    <ds:schemaRef ds:uri="289a1091-0785-43eb-ad1d-6362360b954b"/>
    <ds:schemaRef ds:uri="http://schemas.microsoft.com/office/infopath/2007/PartnerControls"/>
    <ds:schemaRef ds:uri="http://purl.org/dc/elements/1.1/"/>
    <ds:schemaRef ds:uri="http://schemas.microsoft.com/office/2006/metadata/properties"/>
    <ds:schemaRef ds:uri="2234e8bf-241a-455e-946e-9406d141a17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4056</TotalTime>
  <Words>1688</Words>
  <Application>Microsoft Office PowerPoint</Application>
  <PresentationFormat>Widescreen</PresentationFormat>
  <Paragraphs>113</Paragraphs>
  <Slides>10</Slides>
  <Notes>10</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Arial</vt:lpstr>
      <vt:lpstr>Calibri</vt:lpstr>
      <vt:lpstr>Calibri Light</vt:lpstr>
      <vt:lpstr>Gotham Bold</vt:lpstr>
      <vt:lpstr>Gotham Bold Italic</vt:lpstr>
      <vt:lpstr>Gotham Book</vt:lpstr>
      <vt:lpstr>Gotham Book Italic</vt:lpstr>
      <vt:lpstr>Gotham Medium</vt:lpstr>
      <vt:lpstr>Gotham Medium Italic</vt:lpstr>
      <vt:lpstr>Minion Pro</vt:lpstr>
      <vt:lpstr>Wingdings</vt:lpstr>
      <vt:lpstr>Office Theme</vt:lpstr>
      <vt:lpstr>OPEN MEP</vt:lpstr>
      <vt:lpstr>The Retirement Savings Epidemic</vt:lpstr>
      <vt:lpstr>Retirement Savings Epidemic</vt:lpstr>
      <vt:lpstr> Business owner:  “We don’t offer a retirement plan because…”</vt:lpstr>
      <vt:lpstr>MEP Solution How does it WORK?</vt:lpstr>
      <vt:lpstr>PowerPoint Presentation</vt:lpstr>
      <vt:lpstr>PowerPoint Presentation</vt:lpstr>
      <vt:lpstr>PowerPoint Presentation</vt:lpstr>
      <vt:lpstr>So…WHY Choose the</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401(k) Open MEP -</dc:title>
  <dc:creator>Krista Lebeck</dc:creator>
  <cp:lastModifiedBy>Krista Lebeck</cp:lastModifiedBy>
  <cp:revision>83</cp:revision>
  <dcterms:created xsi:type="dcterms:W3CDTF">2018-10-04T15:02:13Z</dcterms:created>
  <dcterms:modified xsi:type="dcterms:W3CDTF">2019-01-16T20:58:25Z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0x0101009C1DD6E8CF50CA48B23DE7997A94DD82</vt:lpwstr>
  </property>
</Properties>
</file>